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90" r:id="rId2"/>
    <p:sldId id="256" r:id="rId3"/>
    <p:sldId id="288" r:id="rId4"/>
    <p:sldId id="287" r:id="rId5"/>
    <p:sldId id="289" r:id="rId6"/>
    <p:sldId id="291" r:id="rId7"/>
    <p:sldId id="292" r:id="rId8"/>
    <p:sldId id="293" r:id="rId9"/>
    <p:sldId id="257" r:id="rId10"/>
    <p:sldId id="258" r:id="rId11"/>
    <p:sldId id="259" r:id="rId12"/>
    <p:sldId id="260" r:id="rId13"/>
    <p:sldId id="297" r:id="rId14"/>
    <p:sldId id="262" r:id="rId15"/>
    <p:sldId id="263" r:id="rId16"/>
    <p:sldId id="298" r:id="rId17"/>
    <p:sldId id="266" r:id="rId18"/>
    <p:sldId id="267" r:id="rId19"/>
    <p:sldId id="299" r:id="rId20"/>
    <p:sldId id="269" r:id="rId21"/>
    <p:sldId id="270" r:id="rId22"/>
    <p:sldId id="301" r:id="rId23"/>
    <p:sldId id="272" r:id="rId24"/>
    <p:sldId id="273" r:id="rId25"/>
    <p:sldId id="305" r:id="rId26"/>
    <p:sldId id="275" r:id="rId27"/>
    <p:sldId id="277" r:id="rId28"/>
    <p:sldId id="302" r:id="rId29"/>
    <p:sldId id="279" r:id="rId30"/>
    <p:sldId id="280" r:id="rId31"/>
    <p:sldId id="306" r:id="rId32"/>
    <p:sldId id="282" r:id="rId33"/>
    <p:sldId id="283" r:id="rId34"/>
    <p:sldId id="307" r:id="rId35"/>
    <p:sldId id="285" r:id="rId36"/>
    <p:sldId id="294" r:id="rId37"/>
    <p:sldId id="304" r:id="rId38"/>
    <p:sldId id="296" r:id="rId39"/>
    <p:sldId id="308"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24" autoAdjust="0"/>
  </p:normalViewPr>
  <p:slideViewPr>
    <p:cSldViewPr>
      <p:cViewPr varScale="1">
        <p:scale>
          <a:sx n="75" d="100"/>
          <a:sy n="75" d="100"/>
        </p:scale>
        <p:origin x="-2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457DFFE-96D5-4742-B52E-6EA4DDA58B3D}" type="datetimeFigureOut">
              <a:rPr lang="en-US"/>
              <a:pPr>
                <a:defRPr/>
              </a:pPr>
              <a:t>10/21/2012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26ECC1F-03FE-4D48-ABFA-341C017E7A7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DF67FE-D600-48FB-9336-5C01E4B43B5A}"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CA1277-24A7-4F46-B2B0-643DC0C4C5CF}"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D22A82-43BD-4407-A48F-79A4058FDD55}"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DBE678-C5E0-4AC7-B04E-A33DAF40BC87}"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76F0BD-2F6B-4EB3-9954-FF465422AAED}"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B3C44B-D777-4C3A-9A65-5D3708FCDE2E}"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1FF73A-ED3D-4F68-B60D-E6FA0B8622AD}"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A4191E-48C7-4699-9E72-1B8ACC625C0B}"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D62D3E-5422-414F-BB78-0BCE3C66B512}"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3B2CE8-B1D8-48F2-A87D-AC79164D669D}"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56B216-5872-4ED1-903D-6BB81BF778F8}"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1AFB09-C7D7-42DB-9309-C803680E1D2C}"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94195A-E403-4FDE-B9DB-CE0302F1DAC5}"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C2003B-A65C-4437-B60E-F4B51ABCB281}"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9E9B78-5C9D-497A-8120-3F70B8A429BE}"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1CE089-D858-49C3-92D9-FB21E918CFD3}"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9C4394-62E0-4445-9FC8-A6A84E8D079A}"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F22A55-A5C3-4AAA-B883-CBF75F91513A}"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233D49-121C-40BA-A2AD-816AF433C15E}"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A49D5B-E7E8-439A-A6F5-AE8400CB7992}"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B966DB-D072-4B5B-8C42-16C0354D467C}"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BA6CC7-7F8D-4A23-AC7B-49DECFC8B4A1}"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227175-1DC4-4242-AE68-B9B1CA69502F}"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C14C85-43E2-4D00-81A3-70A2B9E7FB2E}"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CDF03E-61BF-44FD-9956-795E4FC65411}"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933C5D-388E-403D-ABC9-B2C3E249693C}"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7A9D9D-3447-43EC-9296-8C70F6C47F8B}" type="slidenum">
              <a:rPr lang="en-US"/>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BF9F51-3900-493F-AFDC-2E6E70E1CDD5}"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DAF145-FC96-4228-89C2-1898804B58CD}" type="slidenum">
              <a:rPr lang="en-US"/>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5A4559-5969-4663-A68C-FC3F46644D05}" type="slidenum">
              <a:rPr lang="en-US"/>
              <a:pPr fontAlgn="base">
                <a:spcBef>
                  <a:spcPct val="0"/>
                </a:spcBef>
                <a:spcAft>
                  <a:spcPct val="0"/>
                </a:spcAft>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FE174D-6413-4014-83B0-2FA803C8031D}" type="slidenum">
              <a:rPr lang="en-US"/>
              <a:pPr fontAlgn="base">
                <a:spcBef>
                  <a:spcPct val="0"/>
                </a:spcBef>
                <a:spcAft>
                  <a:spcPct val="0"/>
                </a:spcAft>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7EBE4F-07AD-4C25-888D-46B9CE8971FE}" type="slidenum">
              <a:rPr lang="en-US"/>
              <a:pPr fontAlgn="base">
                <a:spcBef>
                  <a:spcPct val="0"/>
                </a:spcBef>
                <a:spcAft>
                  <a:spcPct val="0"/>
                </a:spcAft>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C821CE-EE86-4B51-947B-64CB49825CAD}" type="slidenum">
              <a:rPr lang="en-US"/>
              <a:pPr fontAlgn="base">
                <a:spcBef>
                  <a:spcPct val="0"/>
                </a:spcBef>
                <a:spcAft>
                  <a:spcPct val="0"/>
                </a:spcAft>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162DAE-9E6D-4927-BDFC-995F01C643CC}"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6A43F-1376-4D4E-AE30-41B5FBCD3EAB}"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83B88A-6BFB-4865-BE47-2AF5F5EEDDA2}"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A9AE7D-AADC-4098-B315-89A7E1ABBD6D}"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50AC6A-4C8D-4948-9D21-EB3D0F0FD19B}"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462CBA-B8D5-421D-88CD-D133A58A413A}"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59A0CB49-B4CB-468E-8A38-FBA5869BD4A1}" type="datetimeFigureOut">
              <a:rPr lang="en-US"/>
              <a:pPr>
                <a:defRPr/>
              </a:pPr>
              <a:t>10/21/2012</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25FE5882-6115-4D7B-B877-2B757ED5F904}"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D36655AD-E0BF-4DB5-A530-8317DE9797AD}" type="datetimeFigureOut">
              <a:rPr lang="en-US"/>
              <a:pPr>
                <a:defRPr/>
              </a:pPr>
              <a:t>10/21/2012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215F855-332C-4423-8243-8B0E320835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933C0CF3-578C-4E02-AA74-8DCD3EF6901E}" type="datetimeFigureOut">
              <a:rPr lang="en-US"/>
              <a:pPr>
                <a:defRPr/>
              </a:pPr>
              <a:t>10/21/2012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3F02789-FBB2-4B24-9649-ADB3BDA07A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39AB511D-D5DA-433D-9DA1-85C13EE0FB4E}" type="datetimeFigureOut">
              <a:rPr lang="en-US"/>
              <a:pPr>
                <a:defRPr/>
              </a:pPr>
              <a:t>10/21/2012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17320A4-1549-497C-9D05-07C852420C5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5E6E2E-4371-49DA-8FB6-73796A482F2F}" type="datetimeFigureOut">
              <a:rPr lang="en-US"/>
              <a:pPr>
                <a:defRPr/>
              </a:pPr>
              <a:t>10/21/2012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A14FB3-EC78-4618-96A1-FE7138A7B7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9C879F8D-80A7-4E1A-B123-A931EA990C45}" type="datetimeFigureOut">
              <a:rPr lang="en-US"/>
              <a:pPr>
                <a:defRPr/>
              </a:pPr>
              <a:t>10/21/2012</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5F571943-DDA5-4426-BEED-4889178037F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1E62975D-8D3C-4BC1-87D9-B9359B166BBC}"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943E9CCD-B3AC-4FBD-95C5-3E02BF313AB9}" type="datetimeFigureOut">
              <a:rPr lang="en-US"/>
              <a:pPr>
                <a:defRPr/>
              </a:pPr>
              <a:t>10/21/2012</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B1348847-FE7E-477A-BC20-85C66874669D}" type="datetimeFigureOut">
              <a:rPr lang="en-US"/>
              <a:pPr>
                <a:defRPr/>
              </a:pPr>
              <a:t>10/21/2012</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18586BB3-C4CB-4523-913B-3C1D348425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61D50E23-D980-432B-8A6D-2D1D34ABC48F}" type="datetimeFigureOut">
              <a:rPr lang="en-US"/>
              <a:pPr>
                <a:defRPr/>
              </a:pPr>
              <a:t>10/21/2012</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28BB6FFC-4DED-4F5E-954F-1507046C22B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a:defRPr/>
            </a:lvl1pPr>
          </a:lstStyle>
          <a:p>
            <a:pPr>
              <a:defRPr/>
            </a:pPr>
            <a:fld id="{00227A9A-D31C-4C08-ADE5-E2CE441C0A7F}" type="datetimeFigureOut">
              <a:rPr lang="en-US"/>
              <a:pPr>
                <a:defRPr/>
              </a:pPr>
              <a:t>10/21/2012</a:t>
            </a:fld>
            <a:endParaRPr lang="en-US"/>
          </a:p>
        </p:txBody>
      </p:sp>
      <p:sp>
        <p:nvSpPr>
          <p:cNvPr id="6" name="Slide Number Placeholder 8"/>
          <p:cNvSpPr>
            <a:spLocks noGrp="1"/>
          </p:cNvSpPr>
          <p:nvPr>
            <p:ph type="sldNum" sz="quarter" idx="11"/>
          </p:nvPr>
        </p:nvSpPr>
        <p:spPr/>
        <p:txBody>
          <a:bodyPr/>
          <a:lstStyle>
            <a:lvl1pPr>
              <a:defRPr/>
            </a:lvl1pPr>
          </a:lstStyle>
          <a:p>
            <a:pPr>
              <a:defRPr/>
            </a:pPr>
            <a:fld id="{2C0340B2-6F33-41E0-87E2-B44937C5A164}"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C1BC0F38-96B1-41A9-A1C7-0040A37067E0}" type="datetimeFigureOut">
              <a:rPr lang="en-US"/>
              <a:pPr>
                <a:defRPr/>
              </a:pPr>
              <a:t>10/21/2012</a:t>
            </a:fld>
            <a:endParaRPr lang="en-US"/>
          </a:p>
        </p:txBody>
      </p:sp>
      <p:sp>
        <p:nvSpPr>
          <p:cNvPr id="6" name="Slide Number Placeholder 8"/>
          <p:cNvSpPr>
            <a:spLocks noGrp="1"/>
          </p:cNvSpPr>
          <p:nvPr>
            <p:ph type="sldNum" sz="quarter" idx="11"/>
          </p:nvPr>
        </p:nvSpPr>
        <p:spPr/>
        <p:txBody>
          <a:bodyPr/>
          <a:lstStyle>
            <a:lvl1pPr>
              <a:defRPr/>
            </a:lvl1pPr>
          </a:lstStyle>
          <a:p>
            <a:pPr>
              <a:defRPr/>
            </a:pPr>
            <a:fld id="{45B1F18D-1986-4F9A-9F70-CAD2E000C495}"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C56BFD03-7588-4303-A484-70296AECEF78}" type="datetimeFigureOut">
              <a:rPr lang="en-US"/>
              <a:pPr>
                <a:defRPr/>
              </a:pPr>
              <a:t>10/21/2012</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F907ADC7-A756-4FF1-AD85-D5D518DE1E8C}"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20" r:id="rId1"/>
    <p:sldLayoutId id="2147483719" r:id="rId2"/>
    <p:sldLayoutId id="2147483721" r:id="rId3"/>
    <p:sldLayoutId id="2147483718" r:id="rId4"/>
    <p:sldLayoutId id="2147483722" r:id="rId5"/>
    <p:sldLayoutId id="2147483717" r:id="rId6"/>
    <p:sldLayoutId id="2147483716" r:id="rId7"/>
    <p:sldLayoutId id="2147483723" r:id="rId8"/>
    <p:sldLayoutId id="2147483724" r:id="rId9"/>
    <p:sldLayoutId id="2147483715" r:id="rId10"/>
    <p:sldLayoutId id="2147483714"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slide" Target="slide9.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slide" Target="slide7.xml"/><Relationship Id="rId5" Type="http://schemas.openxmlformats.org/officeDocument/2006/relationships/slide" Target="slide4.xml"/><Relationship Id="rId15" Type="http://schemas.openxmlformats.org/officeDocument/2006/relationships/slide" Target="slide9.xml"/><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slide" Target="slide6.xml"/><Relationship Id="rId1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slide" Target="slide9.xml"/><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slide" Target="slide33.xml"/></Relationships>
</file>

<file path=ppt/slides/_rels/slide3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slide" Target="slide36.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slide" Target="slide9.xml"/></Relationships>
</file>

<file path=ppt/slides/_rels/slide3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slide" Target="slide9.xml"/><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slide" Target="slide9.xml"/><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slide" Target="slide2.xml"/><Relationship Id="rId3" Type="http://schemas.openxmlformats.org/officeDocument/2006/relationships/image" Target="../media/image33.jpeg"/><Relationship Id="rId7" Type="http://schemas.openxmlformats.org/officeDocument/2006/relationships/image" Target="../media/image36.jpeg"/><Relationship Id="rId12"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freakingnews.com/Underwater-Volcano-Pics-23887.asp" TargetMode="External"/><Relationship Id="rId11" Type="http://schemas.openxmlformats.org/officeDocument/2006/relationships/image" Target="../media/image40.jpeg"/><Relationship Id="rId5" Type="http://schemas.openxmlformats.org/officeDocument/2006/relationships/image" Target="../media/image35.jpeg"/><Relationship Id="rId10" Type="http://schemas.openxmlformats.org/officeDocument/2006/relationships/image" Target="../media/image39.jpeg"/><Relationship Id="rId4" Type="http://schemas.openxmlformats.org/officeDocument/2006/relationships/image" Target="../media/image34.jpeg"/><Relationship Id="rId9" Type="http://schemas.openxmlformats.org/officeDocument/2006/relationships/image" Target="../media/image38.jpeg"/></Relationships>
</file>

<file path=ppt/slides/_rels/slide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jpeg"/><Relationship Id="rId11" Type="http://schemas.openxmlformats.org/officeDocument/2006/relationships/slide" Target="slide9.xml"/><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2.jpeg"/><Relationship Id="rId11" Type="http://schemas.openxmlformats.org/officeDocument/2006/relationships/slide" Target="slide9.xml"/><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0200"/>
            <a:ext cx="9144000" cy="1323439"/>
          </a:xfrm>
          <a:prstGeom prst="rect">
            <a:avLst/>
          </a:prstGeom>
        </p:spPr>
        <p:txBody>
          <a:bodyPr>
            <a:spAutoFit/>
          </a:bodyP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50800" dist="38100" dir="5400000" algn="t" rotWithShape="0">
                    <a:prstClr val="black">
                      <a:alpha val="40000"/>
                    </a:prstClr>
                  </a:outerShdw>
                </a:effectLst>
                <a:latin typeface="Calibri" pitchFamily="34" charset="0"/>
              </a:rPr>
              <a:t>Explore</a:t>
            </a:r>
          </a:p>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50800" dist="38100" dir="5400000" algn="t" rotWithShape="0">
                    <a:prstClr val="black">
                      <a:alpha val="40000"/>
                    </a:prstClr>
                  </a:outerShdw>
                </a:effectLst>
                <a:latin typeface="Calibri" pitchFamily="34" charset="0"/>
              </a:rPr>
              <a:t>Ecosystems</a:t>
            </a:r>
            <a:endParaRPr lang="en-US" sz="4000" b="1" dirty="0">
              <a:ln w="12700">
                <a:solidFill>
                  <a:schemeClr val="tx2">
                    <a:satMod val="155000"/>
                  </a:schemeClr>
                </a:solidFill>
                <a:prstDash val="solid"/>
              </a:ln>
              <a:solidFill>
                <a:schemeClr val="bg2">
                  <a:tint val="85000"/>
                  <a:satMod val="155000"/>
                </a:schemeClr>
              </a:solidFill>
              <a:effectLst>
                <a:outerShdw blurRad="50800" dist="38100" dir="5400000" algn="t" rotWithShape="0">
                  <a:prstClr val="black">
                    <a:alpha val="40000"/>
                  </a:prstClr>
                </a:outerShdw>
              </a:effectLst>
              <a:latin typeface="Calibri" pitchFamily="34" charset="0"/>
            </a:endParaRPr>
          </a:p>
        </p:txBody>
      </p:sp>
      <p:sp>
        <p:nvSpPr>
          <p:cNvPr id="6" name="Rounded Rectangle 5">
            <a:hlinkClick r:id="rId3" action="ppaction://hlinksldjump"/>
          </p:cNvPr>
          <p:cNvSpPr/>
          <p:nvPr/>
        </p:nvSpPr>
        <p:spPr>
          <a:xfrm>
            <a:off x="1143000" y="4038600"/>
            <a:ext cx="2819400" cy="1905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7" name="TextBox 6">
            <a:hlinkClick r:id="rId3" action="ppaction://hlinksldjump"/>
          </p:cNvPr>
          <p:cNvSpPr txBox="1"/>
          <p:nvPr/>
        </p:nvSpPr>
        <p:spPr>
          <a:xfrm>
            <a:off x="1143000" y="4419600"/>
            <a:ext cx="2743200" cy="861774"/>
          </a:xfrm>
          <a:prstGeom prst="rect">
            <a:avLst/>
          </a:prstGeom>
          <a:noFill/>
        </p:spPr>
        <p:txBody>
          <a:bodyPr>
            <a:spAutoFit/>
          </a:bodyPr>
          <a:lstStyle/>
          <a:p>
            <a:pPr algn="ctr" fontAlgn="auto">
              <a:spcBef>
                <a:spcPts val="0"/>
              </a:spcBef>
              <a:spcAft>
                <a:spcPts val="0"/>
              </a:spcAft>
              <a:defRPr/>
            </a:pPr>
            <a:r>
              <a:rPr lang="en-US" sz="2500" dirty="0">
                <a:ln w="18415" cmpd="sng">
                  <a:solidFill>
                    <a:srgbClr val="FFFFFF"/>
                  </a:solidFill>
                  <a:prstDash val="solid"/>
                </a:ln>
                <a:solidFill>
                  <a:srgbClr val="FFFFFF"/>
                </a:solidFill>
                <a:effectLst>
                  <a:outerShdw blurRad="50800" dist="38100" algn="l" rotWithShape="0">
                    <a:prstClr val="black">
                      <a:alpha val="40000"/>
                    </a:prstClr>
                  </a:outerShdw>
                </a:effectLst>
                <a:latin typeface="+mn-lt"/>
              </a:rPr>
              <a:t>Learn more about ecosystems!</a:t>
            </a:r>
            <a:endParaRPr lang="en-US" sz="2500" dirty="0">
              <a:ln w="18415" cmpd="sng">
                <a:solidFill>
                  <a:srgbClr val="FFFFFF"/>
                </a:solidFill>
                <a:prstDash val="solid"/>
              </a:ln>
              <a:solidFill>
                <a:srgbClr val="FFFFFF"/>
              </a:solidFill>
              <a:effectLst>
                <a:outerShdw blurRad="50800" dist="38100" algn="l" rotWithShape="0">
                  <a:prstClr val="black">
                    <a:alpha val="40000"/>
                  </a:prstClr>
                </a:outerShdw>
              </a:effectLst>
              <a:latin typeface="+mn-lt"/>
            </a:endParaRPr>
          </a:p>
        </p:txBody>
      </p:sp>
      <p:sp>
        <p:nvSpPr>
          <p:cNvPr id="8" name="Rounded Rectangle 7">
            <a:hlinkClick r:id="rId4" action="ppaction://hlinksldjump"/>
          </p:cNvPr>
          <p:cNvSpPr/>
          <p:nvPr/>
        </p:nvSpPr>
        <p:spPr>
          <a:xfrm>
            <a:off x="5181600" y="4038600"/>
            <a:ext cx="2819400" cy="1905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9" name="TextBox 8">
            <a:hlinkClick r:id="rId4" action="ppaction://hlinksldjump"/>
          </p:cNvPr>
          <p:cNvSpPr txBox="1"/>
          <p:nvPr/>
        </p:nvSpPr>
        <p:spPr>
          <a:xfrm>
            <a:off x="5181600" y="4419600"/>
            <a:ext cx="2743200" cy="861774"/>
          </a:xfrm>
          <a:prstGeom prst="rect">
            <a:avLst/>
          </a:prstGeom>
          <a:noFill/>
        </p:spPr>
        <p:txBody>
          <a:bodyPr>
            <a:spAutoFit/>
          </a:bodyPr>
          <a:lstStyle/>
          <a:p>
            <a:pPr algn="ctr" fontAlgn="auto">
              <a:spcBef>
                <a:spcPts val="0"/>
              </a:spcBef>
              <a:spcAft>
                <a:spcPts val="0"/>
              </a:spcAft>
              <a:defRPr/>
            </a:pPr>
            <a:r>
              <a:rPr lang="en-US" sz="2500" dirty="0">
                <a:ln w="18415" cmpd="sng">
                  <a:solidFill>
                    <a:srgbClr val="FFFFFF"/>
                  </a:solidFill>
                  <a:prstDash val="solid"/>
                </a:ln>
                <a:solidFill>
                  <a:srgbClr val="FFFFFF"/>
                </a:solidFill>
                <a:effectLst>
                  <a:outerShdw blurRad="50800" dist="38100" algn="l" rotWithShape="0">
                    <a:prstClr val="black">
                      <a:alpha val="40000"/>
                    </a:prstClr>
                  </a:outerShdw>
                </a:effectLst>
                <a:latin typeface="+mn-lt"/>
              </a:rPr>
              <a:t>Take the Ecosystem Quiz!</a:t>
            </a:r>
            <a:endParaRPr lang="en-US" sz="2500" dirty="0">
              <a:ln w="18415" cmpd="sng">
                <a:solidFill>
                  <a:srgbClr val="FFFFFF"/>
                </a:solidFill>
                <a:prstDash val="solid"/>
              </a:ln>
              <a:solidFill>
                <a:srgbClr val="FFFFFF"/>
              </a:solidFill>
              <a:effectLst>
                <a:outerShdw blurRad="50800" dist="38100" algn="l" rotWithShape="0">
                  <a:prstClr val="black">
                    <a:alpha val="40000"/>
                  </a:prstClr>
                </a:outerShdw>
              </a:effectLst>
              <a:latin typeface="+mn-lt"/>
            </a:endParaRPr>
          </a:p>
        </p:txBody>
      </p:sp>
      <p:grpSp>
        <p:nvGrpSpPr>
          <p:cNvPr id="14342" name="Group 11"/>
          <p:cNvGrpSpPr>
            <a:grpSpLocks/>
          </p:cNvGrpSpPr>
          <p:nvPr/>
        </p:nvGrpSpPr>
        <p:grpSpPr bwMode="auto">
          <a:xfrm>
            <a:off x="6781800" y="6248400"/>
            <a:ext cx="3048000" cy="457200"/>
            <a:chOff x="3048000" y="6019800"/>
            <a:chExt cx="3048000" cy="457200"/>
          </a:xfrm>
        </p:grpSpPr>
        <p:sp>
          <p:nvSpPr>
            <p:cNvPr id="11" name="Rounded Rectangle 10">
              <a:hlinkClick r:id="rId4" action="ppaction://hlinksldjump"/>
            </p:cNvPr>
            <p:cNvSpPr/>
            <p:nvPr/>
          </p:nvSpPr>
          <p:spPr>
            <a:xfrm>
              <a:off x="3886200" y="6019800"/>
              <a:ext cx="13716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10" name="TextBox 9">
              <a:hlinkClick r:id="rId5" action="ppaction://hlinksldjump"/>
            </p:cNvPr>
            <p:cNvSpPr txBox="1"/>
            <p:nvPr/>
          </p:nvSpPr>
          <p:spPr>
            <a:xfrm>
              <a:off x="3048000" y="6019800"/>
              <a:ext cx="3048000" cy="369888"/>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Standards</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7150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rId3" action="ppaction://hlinksldjump"/>
          </p:cNvPr>
          <p:cNvSpPr txBox="1"/>
          <p:nvPr/>
        </p:nvSpPr>
        <p:spPr>
          <a:xfrm>
            <a:off x="0" y="57261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Go Back</a:t>
            </a:r>
            <a:endParaRPr lang="en-US" b="1" dirty="0">
              <a:effectLst>
                <a:outerShdw blurRad="50800" dist="38100" dir="2700000" algn="tl" rotWithShape="0">
                  <a:prstClr val="black">
                    <a:alpha val="40000"/>
                  </a:prstClr>
                </a:outerShdw>
              </a:effectLst>
              <a:latin typeface="+mn-lt"/>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1"/>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1"/>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34818" name="Group 3"/>
          <p:cNvGrpSpPr>
            <a:grpSpLocks/>
          </p:cNvGrpSpPr>
          <p:nvPr/>
        </p:nvGrpSpPr>
        <p:grpSpPr bwMode="auto">
          <a:xfrm>
            <a:off x="0" y="5867400"/>
            <a:ext cx="9144000" cy="457200"/>
            <a:chOff x="0" y="5867400"/>
            <a:chExt cx="9144000" cy="457200"/>
          </a:xfrm>
        </p:grpSpPr>
        <p:sp>
          <p:nvSpPr>
            <p:cNvPr id="5" name="Rounded Rectangle 4">
              <a:hlinkClick r:id="rId3" action="ppaction://hlinksldjump"/>
            </p:cNvPr>
            <p:cNvSpPr/>
            <p:nvPr/>
          </p:nvSpPr>
          <p:spPr>
            <a:xfrm>
              <a:off x="3429000" y="5867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 action="ppaction://hlinkshowjump?jump=nextslide"/>
            </p:cNvPr>
            <p:cNvSpPr txBox="1"/>
            <p:nvPr/>
          </p:nvSpPr>
          <p:spPr>
            <a:xfrm>
              <a:off x="0" y="5867400"/>
              <a:ext cx="9144000" cy="369888"/>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Next Question!</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9"/>
          <p:cNvSpPr txBox="1">
            <a:spLocks noChangeArrowheads="1"/>
          </p:cNvSpPr>
          <p:nvPr/>
        </p:nvSpPr>
        <p:spPr bwMode="auto">
          <a:xfrm>
            <a:off x="0" y="3048000"/>
            <a:ext cx="9144000" cy="400050"/>
          </a:xfrm>
          <a:prstGeom prst="rect">
            <a:avLst/>
          </a:prstGeom>
          <a:noFill/>
          <a:ln w="9525">
            <a:noFill/>
            <a:miter lim="800000"/>
            <a:headEnd/>
            <a:tailEnd/>
          </a:ln>
        </p:spPr>
        <p:txBody>
          <a:bodyPr>
            <a:spAutoFit/>
          </a:bodyPr>
          <a:lstStyle/>
          <a:p>
            <a:pPr algn="ctr"/>
            <a:r>
              <a:rPr lang="en-US" sz="2000">
                <a:latin typeface="Calibri" pitchFamily="34" charset="0"/>
              </a:rPr>
              <a:t>Rainforest ecosystems are most threatened by?</a:t>
            </a:r>
          </a:p>
        </p:txBody>
      </p:sp>
      <p:sp>
        <p:nvSpPr>
          <p:cNvPr id="36866" name="TextBox 11">
            <a:hlinkClick r:id="rId3" action="ppaction://hlinksldjump"/>
          </p:cNvPr>
          <p:cNvSpPr txBox="1">
            <a:spLocks noChangeArrowheads="1"/>
          </p:cNvSpPr>
          <p:nvPr/>
        </p:nvSpPr>
        <p:spPr bwMode="auto">
          <a:xfrm>
            <a:off x="0" y="3886200"/>
            <a:ext cx="9144000" cy="369888"/>
          </a:xfrm>
          <a:prstGeom prst="rect">
            <a:avLst/>
          </a:prstGeom>
          <a:noFill/>
          <a:ln w="9525">
            <a:noFill/>
            <a:miter lim="800000"/>
            <a:headEnd/>
            <a:tailEnd/>
          </a:ln>
        </p:spPr>
        <p:txBody>
          <a:bodyPr>
            <a:spAutoFit/>
          </a:bodyPr>
          <a:lstStyle/>
          <a:p>
            <a:pPr algn="ctr"/>
            <a:r>
              <a:rPr lang="en-US">
                <a:latin typeface="Calibri" pitchFamily="34" charset="0"/>
              </a:rPr>
              <a:t>A. Poaching</a:t>
            </a:r>
          </a:p>
        </p:txBody>
      </p:sp>
      <p:sp>
        <p:nvSpPr>
          <p:cNvPr id="36867" name="TextBox 13">
            <a:hlinkClick r:id="rId3" action="ppaction://hlinksldjump"/>
          </p:cNvPr>
          <p:cNvSpPr txBox="1">
            <a:spLocks noChangeArrowheads="1"/>
          </p:cNvSpPr>
          <p:nvPr/>
        </p:nvSpPr>
        <p:spPr bwMode="auto">
          <a:xfrm>
            <a:off x="0" y="4876800"/>
            <a:ext cx="9144000" cy="369888"/>
          </a:xfrm>
          <a:prstGeom prst="rect">
            <a:avLst/>
          </a:prstGeom>
          <a:noFill/>
          <a:ln w="9525">
            <a:noFill/>
            <a:miter lim="800000"/>
            <a:headEnd/>
            <a:tailEnd/>
          </a:ln>
        </p:spPr>
        <p:txBody>
          <a:bodyPr>
            <a:spAutoFit/>
          </a:bodyPr>
          <a:lstStyle/>
          <a:p>
            <a:pPr algn="ctr"/>
            <a:r>
              <a:rPr lang="en-US">
                <a:latin typeface="Calibri" pitchFamily="34" charset="0"/>
              </a:rPr>
              <a:t>C. Littering</a:t>
            </a:r>
          </a:p>
        </p:txBody>
      </p:sp>
      <p:grpSp>
        <p:nvGrpSpPr>
          <p:cNvPr id="36868" name="Group 8"/>
          <p:cNvGrpSpPr>
            <a:grpSpLocks/>
          </p:cNvGrpSpPr>
          <p:nvPr/>
        </p:nvGrpSpPr>
        <p:grpSpPr bwMode="auto">
          <a:xfrm>
            <a:off x="0" y="1066800"/>
            <a:ext cx="9144000" cy="862013"/>
            <a:chOff x="0" y="685800"/>
            <a:chExt cx="9144000" cy="861774"/>
          </a:xfrm>
        </p:grpSpPr>
        <p:sp>
          <p:nvSpPr>
            <p:cNvPr id="7" name="Rectangle 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36869" name="TextBox 10">
            <a:hlinkClick r:id="rId4" action="ppaction://hlinksldjump"/>
          </p:cNvPr>
          <p:cNvSpPr txBox="1">
            <a:spLocks noChangeArrowheads="1"/>
          </p:cNvSpPr>
          <p:nvPr/>
        </p:nvSpPr>
        <p:spPr bwMode="auto">
          <a:xfrm>
            <a:off x="0" y="4419600"/>
            <a:ext cx="9144000" cy="369888"/>
          </a:xfrm>
          <a:prstGeom prst="rect">
            <a:avLst/>
          </a:prstGeom>
          <a:noFill/>
          <a:ln w="9525">
            <a:noFill/>
            <a:miter lim="800000"/>
            <a:headEnd/>
            <a:tailEnd/>
          </a:ln>
        </p:spPr>
        <p:txBody>
          <a:bodyPr>
            <a:spAutoFit/>
          </a:bodyPr>
          <a:lstStyle/>
          <a:p>
            <a:pPr algn="ctr"/>
            <a:r>
              <a:rPr lang="en-US">
                <a:latin typeface="Calibri" pitchFamily="34" charset="0"/>
              </a:rPr>
              <a:t>B. Deforestation</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5626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rId4" action="ppaction://hlinksldjump"/>
          </p:cNvPr>
          <p:cNvSpPr txBox="1"/>
          <p:nvPr/>
        </p:nvSpPr>
        <p:spPr>
          <a:xfrm>
            <a:off x="0" y="55737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Go Back</a:t>
            </a:r>
            <a:endParaRPr lang="en-US" b="1" dirty="0">
              <a:effectLst>
                <a:outerShdw blurRad="50800" dist="38100" dir="2700000" algn="tl" rotWithShape="0">
                  <a:prstClr val="black">
                    <a:alpha val="40000"/>
                  </a:prstClr>
                </a:outerShdw>
              </a:effectLst>
              <a:latin typeface="+mn-lt"/>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40962" name="Group 3"/>
          <p:cNvGrpSpPr>
            <a:grpSpLocks/>
          </p:cNvGrpSpPr>
          <p:nvPr/>
        </p:nvGrpSpPr>
        <p:grpSpPr bwMode="auto">
          <a:xfrm>
            <a:off x="0" y="5638800"/>
            <a:ext cx="9144000" cy="457200"/>
            <a:chOff x="0" y="5867400"/>
            <a:chExt cx="9144000" cy="457200"/>
          </a:xfrm>
        </p:grpSpPr>
        <p:sp>
          <p:nvSpPr>
            <p:cNvPr id="5" name="Rounded Rectangle 4">
              <a:hlinkClick r:id="rId3" action="ppaction://hlinksldjump"/>
            </p:cNvPr>
            <p:cNvSpPr/>
            <p:nvPr/>
          </p:nvSpPr>
          <p:spPr>
            <a:xfrm>
              <a:off x="3429000" y="5867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 action="ppaction://hlinkshowjump?jump=nextslide"/>
            </p:cNvPr>
            <p:cNvSpPr txBox="1"/>
            <p:nvPr/>
          </p:nvSpPr>
          <p:spPr>
            <a:xfrm>
              <a:off x="0" y="5867400"/>
              <a:ext cx="9144000" cy="369888"/>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Next Question!</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9"/>
          <p:cNvSpPr txBox="1">
            <a:spLocks noChangeArrowheads="1"/>
          </p:cNvSpPr>
          <p:nvPr/>
        </p:nvSpPr>
        <p:spPr bwMode="auto">
          <a:xfrm>
            <a:off x="0" y="3048000"/>
            <a:ext cx="9144000" cy="400050"/>
          </a:xfrm>
          <a:prstGeom prst="rect">
            <a:avLst/>
          </a:prstGeom>
          <a:noFill/>
          <a:ln w="9525">
            <a:noFill/>
            <a:miter lim="800000"/>
            <a:headEnd/>
            <a:tailEnd/>
          </a:ln>
        </p:spPr>
        <p:txBody>
          <a:bodyPr>
            <a:spAutoFit/>
          </a:bodyPr>
          <a:lstStyle/>
          <a:p>
            <a:pPr algn="ctr"/>
            <a:r>
              <a:rPr lang="en-US" sz="2000">
                <a:latin typeface="Calibri" pitchFamily="34" charset="0"/>
              </a:rPr>
              <a:t>How is the ocean ecosystem being affected by humans? </a:t>
            </a:r>
          </a:p>
        </p:txBody>
      </p:sp>
      <p:sp>
        <p:nvSpPr>
          <p:cNvPr id="43010" name="TextBox 11">
            <a:hlinkClick r:id="rId3" action="ppaction://hlinksldjump"/>
          </p:cNvPr>
          <p:cNvSpPr txBox="1">
            <a:spLocks noChangeArrowheads="1"/>
          </p:cNvSpPr>
          <p:nvPr/>
        </p:nvSpPr>
        <p:spPr bwMode="auto">
          <a:xfrm>
            <a:off x="0" y="3886200"/>
            <a:ext cx="9144000" cy="369888"/>
          </a:xfrm>
          <a:prstGeom prst="rect">
            <a:avLst/>
          </a:prstGeom>
          <a:noFill/>
          <a:ln w="9525">
            <a:noFill/>
            <a:miter lim="800000"/>
            <a:headEnd/>
            <a:tailEnd/>
          </a:ln>
        </p:spPr>
        <p:txBody>
          <a:bodyPr>
            <a:spAutoFit/>
          </a:bodyPr>
          <a:lstStyle/>
          <a:p>
            <a:pPr algn="ctr"/>
            <a:r>
              <a:rPr lang="en-US">
                <a:latin typeface="Calibri" pitchFamily="34" charset="0"/>
              </a:rPr>
              <a:t>A. Dolphins are becoming endangered due to poaching</a:t>
            </a:r>
          </a:p>
        </p:txBody>
      </p:sp>
      <p:sp>
        <p:nvSpPr>
          <p:cNvPr id="43011" name="TextBox 13">
            <a:hlinkClick r:id="rId3" action="ppaction://hlinksldjump"/>
          </p:cNvPr>
          <p:cNvSpPr txBox="1">
            <a:spLocks noChangeArrowheads="1"/>
          </p:cNvSpPr>
          <p:nvPr/>
        </p:nvSpPr>
        <p:spPr bwMode="auto">
          <a:xfrm>
            <a:off x="0" y="4953000"/>
            <a:ext cx="9144000" cy="369888"/>
          </a:xfrm>
          <a:prstGeom prst="rect">
            <a:avLst/>
          </a:prstGeom>
          <a:noFill/>
          <a:ln w="9525">
            <a:noFill/>
            <a:miter lim="800000"/>
            <a:headEnd/>
            <a:tailEnd/>
          </a:ln>
        </p:spPr>
        <p:txBody>
          <a:bodyPr>
            <a:spAutoFit/>
          </a:bodyPr>
          <a:lstStyle/>
          <a:p>
            <a:pPr algn="ctr"/>
            <a:r>
              <a:rPr lang="en-US">
                <a:latin typeface="Calibri" pitchFamily="34" charset="0"/>
              </a:rPr>
              <a:t>C. It isn’t being affected</a:t>
            </a:r>
          </a:p>
        </p:txBody>
      </p:sp>
      <p:grpSp>
        <p:nvGrpSpPr>
          <p:cNvPr id="43012" name="Group 8"/>
          <p:cNvGrpSpPr>
            <a:grpSpLocks/>
          </p:cNvGrpSpPr>
          <p:nvPr/>
        </p:nvGrpSpPr>
        <p:grpSpPr bwMode="auto">
          <a:xfrm>
            <a:off x="0" y="1066800"/>
            <a:ext cx="9144000" cy="862013"/>
            <a:chOff x="0" y="685800"/>
            <a:chExt cx="9144000" cy="861774"/>
          </a:xfrm>
        </p:grpSpPr>
        <p:sp>
          <p:nvSpPr>
            <p:cNvPr id="7" name="Rectangle 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43013" name="TextBox 8">
            <a:hlinkClick r:id="rId4" action="ppaction://hlinksldjump"/>
          </p:cNvPr>
          <p:cNvSpPr txBox="1">
            <a:spLocks noChangeArrowheads="1"/>
          </p:cNvSpPr>
          <p:nvPr/>
        </p:nvSpPr>
        <p:spPr bwMode="auto">
          <a:xfrm>
            <a:off x="0" y="4419600"/>
            <a:ext cx="9144000" cy="369888"/>
          </a:xfrm>
          <a:prstGeom prst="rect">
            <a:avLst/>
          </a:prstGeom>
          <a:noFill/>
          <a:ln w="9525">
            <a:noFill/>
            <a:miter lim="800000"/>
            <a:headEnd/>
            <a:tailEnd/>
          </a:ln>
        </p:spPr>
        <p:txBody>
          <a:bodyPr>
            <a:spAutoFit/>
          </a:bodyPr>
          <a:lstStyle/>
          <a:p>
            <a:pPr algn="ctr"/>
            <a:r>
              <a:rPr lang="en-US">
                <a:latin typeface="Calibri" pitchFamily="34" charset="0"/>
              </a:rPr>
              <a:t>B.  Ocean is being polluted by people dumping chemicals  and oil spills</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rId4" action="ppaction://hlinksldjump"/>
          </p:cNvPr>
          <p:cNvSpPr txBox="1"/>
          <p:nvPr/>
        </p:nvSpPr>
        <p:spPr>
          <a:xfrm>
            <a:off x="0" y="54975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Go Back</a:t>
            </a:r>
            <a:endParaRPr lang="en-US" b="1" dirty="0">
              <a:effectLst>
                <a:outerShdw blurRad="50800" dist="38100" dir="2700000" algn="tl" rotWithShape="0">
                  <a:prstClr val="black">
                    <a:alpha val="40000"/>
                  </a:prstClr>
                </a:outerShdw>
              </a:effectLst>
              <a:latin typeface="+mn-lt"/>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5626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 action="ppaction://hlinkshowjump?jump=nextslide"/>
          </p:cNvPr>
          <p:cNvSpPr txBox="1"/>
          <p:nvPr/>
        </p:nvSpPr>
        <p:spPr>
          <a:xfrm>
            <a:off x="0" y="5562600"/>
            <a:ext cx="9144000" cy="369888"/>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Next Question!</a:t>
            </a:r>
            <a:endParaRPr lang="en-US" b="1" dirty="0">
              <a:effectLst>
                <a:outerShdw blurRad="50800" dist="38100" dir="2700000" algn="tl" rotWithShape="0">
                  <a:prstClr val="black">
                    <a:alpha val="40000"/>
                  </a:prstClr>
                </a:outerShdw>
              </a:effectLst>
              <a:latin typeface="+mn-lt"/>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9"/>
          <p:cNvSpPr txBox="1">
            <a:spLocks noChangeArrowheads="1"/>
          </p:cNvSpPr>
          <p:nvPr/>
        </p:nvSpPr>
        <p:spPr bwMode="auto">
          <a:xfrm>
            <a:off x="0" y="3048000"/>
            <a:ext cx="9144000" cy="400050"/>
          </a:xfrm>
          <a:prstGeom prst="rect">
            <a:avLst/>
          </a:prstGeom>
          <a:noFill/>
          <a:ln w="9525">
            <a:noFill/>
            <a:miter lim="800000"/>
            <a:headEnd/>
            <a:tailEnd/>
          </a:ln>
        </p:spPr>
        <p:txBody>
          <a:bodyPr>
            <a:spAutoFit/>
          </a:bodyPr>
          <a:lstStyle/>
          <a:p>
            <a:pPr algn="ctr"/>
            <a:r>
              <a:rPr lang="en-US" sz="2000">
                <a:latin typeface="Calibri" pitchFamily="34" charset="0"/>
              </a:rPr>
              <a:t>What types of plants would you see in a desert ecosystem?</a:t>
            </a:r>
          </a:p>
        </p:txBody>
      </p:sp>
      <p:sp>
        <p:nvSpPr>
          <p:cNvPr id="49154" name="TextBox 11">
            <a:hlinkClick r:id="rId3" action="ppaction://hlinksldjump"/>
          </p:cNvPr>
          <p:cNvSpPr txBox="1">
            <a:spLocks noChangeArrowheads="1"/>
          </p:cNvSpPr>
          <p:nvPr/>
        </p:nvSpPr>
        <p:spPr bwMode="auto">
          <a:xfrm>
            <a:off x="0" y="3886200"/>
            <a:ext cx="9144000" cy="369888"/>
          </a:xfrm>
          <a:prstGeom prst="rect">
            <a:avLst/>
          </a:prstGeom>
          <a:noFill/>
          <a:ln w="9525">
            <a:noFill/>
            <a:miter lim="800000"/>
            <a:headEnd/>
            <a:tailEnd/>
          </a:ln>
        </p:spPr>
        <p:txBody>
          <a:bodyPr>
            <a:spAutoFit/>
          </a:bodyPr>
          <a:lstStyle/>
          <a:p>
            <a:pPr algn="ctr"/>
            <a:r>
              <a:rPr lang="en-US">
                <a:latin typeface="Calibri" pitchFamily="34" charset="0"/>
              </a:rPr>
              <a:t>A. Tall trees and lots of small plants</a:t>
            </a:r>
          </a:p>
        </p:txBody>
      </p:sp>
      <p:sp>
        <p:nvSpPr>
          <p:cNvPr id="49155" name="TextBox 13">
            <a:hlinkClick r:id="rId3" action="ppaction://hlinksldjump"/>
          </p:cNvPr>
          <p:cNvSpPr txBox="1">
            <a:spLocks noChangeArrowheads="1"/>
          </p:cNvSpPr>
          <p:nvPr/>
        </p:nvSpPr>
        <p:spPr bwMode="auto">
          <a:xfrm>
            <a:off x="0" y="4953000"/>
            <a:ext cx="9144000" cy="369888"/>
          </a:xfrm>
          <a:prstGeom prst="rect">
            <a:avLst/>
          </a:prstGeom>
          <a:noFill/>
          <a:ln w="9525">
            <a:noFill/>
            <a:miter lim="800000"/>
            <a:headEnd/>
            <a:tailEnd/>
          </a:ln>
        </p:spPr>
        <p:txBody>
          <a:bodyPr>
            <a:spAutoFit/>
          </a:bodyPr>
          <a:lstStyle/>
          <a:p>
            <a:pPr algn="ctr"/>
            <a:r>
              <a:rPr lang="en-US">
                <a:latin typeface="Calibri" pitchFamily="34" charset="0"/>
              </a:rPr>
              <a:t>C. Small bushes and evergreens</a:t>
            </a:r>
          </a:p>
        </p:txBody>
      </p:sp>
      <p:grpSp>
        <p:nvGrpSpPr>
          <p:cNvPr id="49156" name="Group 8"/>
          <p:cNvGrpSpPr>
            <a:grpSpLocks/>
          </p:cNvGrpSpPr>
          <p:nvPr/>
        </p:nvGrpSpPr>
        <p:grpSpPr bwMode="auto">
          <a:xfrm>
            <a:off x="0" y="1066800"/>
            <a:ext cx="9144000" cy="862013"/>
            <a:chOff x="0" y="685800"/>
            <a:chExt cx="9144000" cy="861774"/>
          </a:xfrm>
        </p:grpSpPr>
        <p:sp>
          <p:nvSpPr>
            <p:cNvPr id="7" name="Rectangle 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49157" name="TextBox 8">
            <a:hlinkClick r:id="rId4" action="ppaction://hlinksldjump"/>
          </p:cNvPr>
          <p:cNvSpPr txBox="1">
            <a:spLocks noChangeArrowheads="1"/>
          </p:cNvSpPr>
          <p:nvPr/>
        </p:nvSpPr>
        <p:spPr bwMode="auto">
          <a:xfrm>
            <a:off x="0" y="4419600"/>
            <a:ext cx="9144000" cy="369888"/>
          </a:xfrm>
          <a:prstGeom prst="rect">
            <a:avLst/>
          </a:prstGeom>
          <a:noFill/>
          <a:ln w="9525">
            <a:noFill/>
            <a:miter lim="800000"/>
            <a:headEnd/>
            <a:tailEnd/>
          </a:ln>
        </p:spPr>
        <p:txBody>
          <a:bodyPr>
            <a:spAutoFit/>
          </a:bodyPr>
          <a:lstStyle/>
          <a:p>
            <a:pPr algn="ctr"/>
            <a:r>
              <a:rPr lang="en-US">
                <a:latin typeface="Calibri" pitchFamily="34" charset="0"/>
              </a:rPr>
              <a:t>B. Cactus plants and tumbleweed</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rId4" action="ppaction://hlinksldjump"/>
          </p:cNvPr>
          <p:cNvSpPr txBox="1"/>
          <p:nvPr/>
        </p:nvSpPr>
        <p:spPr>
          <a:xfrm>
            <a:off x="0" y="54975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Go Back</a:t>
            </a:r>
            <a:endParaRPr lang="en-US" b="1" dirty="0">
              <a:effectLst>
                <a:outerShdw blurRad="50800" dist="38100" dir="2700000" algn="tl" rotWithShape="0">
                  <a:prstClr val="black">
                    <a:alpha val="40000"/>
                  </a:prstClr>
                </a:outerShdw>
              </a:effectLst>
              <a:latin typeface="+mn-lt"/>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ctic Ecosystem.jpg">
            <a:hlinkClick r:id="rId3" action="ppaction://hlinksldjump"/>
          </p:cNvPr>
          <p:cNvPicPr>
            <a:picLocks noChangeAspect="1"/>
          </p:cNvPicPr>
          <p:nvPr/>
        </p:nvPicPr>
        <p:blipFill>
          <a:blip r:embed="rId4" cstate="print"/>
          <a:stretch>
            <a:fillRect/>
          </a:stretch>
        </p:blipFill>
        <p:spPr>
          <a:xfrm>
            <a:off x="914400" y="609600"/>
            <a:ext cx="272967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Desert Ecosystem.jpg">
            <a:hlinkClick r:id="rId5" action="ppaction://hlinksldjump"/>
          </p:cNvPr>
          <p:cNvPicPr>
            <a:picLocks noChangeAspect="1"/>
          </p:cNvPicPr>
          <p:nvPr/>
        </p:nvPicPr>
        <p:blipFill>
          <a:blip r:embed="rId6" cstate="print"/>
          <a:stretch>
            <a:fillRect/>
          </a:stretch>
        </p:blipFill>
        <p:spPr>
          <a:xfrm>
            <a:off x="914400" y="2514600"/>
            <a:ext cx="27424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Grassland Ecosystem.jpg">
            <a:hlinkClick r:id="rId7" action="ppaction://hlinksldjump"/>
          </p:cNvPr>
          <p:cNvPicPr>
            <a:picLocks noChangeAspect="1"/>
          </p:cNvPicPr>
          <p:nvPr/>
        </p:nvPicPr>
        <p:blipFill>
          <a:blip r:embed="rId8" cstate="print"/>
          <a:stretch>
            <a:fillRect/>
          </a:stretch>
        </p:blipFill>
        <p:spPr>
          <a:xfrm>
            <a:off x="914400" y="4419600"/>
            <a:ext cx="2744535"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Ocean Ecosystem.jpg">
            <a:hlinkClick r:id="rId9" action="ppaction://hlinksldjump"/>
          </p:cNvPr>
          <p:cNvPicPr>
            <a:picLocks noChangeAspect="1"/>
          </p:cNvPicPr>
          <p:nvPr/>
        </p:nvPicPr>
        <p:blipFill>
          <a:blip r:embed="rId10" cstate="print"/>
          <a:stretch>
            <a:fillRect/>
          </a:stretch>
        </p:blipFill>
        <p:spPr>
          <a:xfrm>
            <a:off x="5486400" y="609600"/>
            <a:ext cx="2743199"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Rainforest Ecosystem.jpg">
            <a:hlinkClick r:id="rId11" action="ppaction://hlinksldjump"/>
          </p:cNvPr>
          <p:cNvPicPr>
            <a:picLocks noChangeAspect="1"/>
          </p:cNvPicPr>
          <p:nvPr/>
        </p:nvPicPr>
        <p:blipFill>
          <a:blip r:embed="rId12" cstate="print"/>
          <a:srcRect b="28836"/>
          <a:stretch>
            <a:fillRect/>
          </a:stretch>
        </p:blipFill>
        <p:spPr>
          <a:xfrm>
            <a:off x="5486400" y="2590800"/>
            <a:ext cx="27432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Temperate Ecosystem.jpg">
            <a:hlinkClick r:id="rId13" action="ppaction://hlinksldjump"/>
          </p:cNvPr>
          <p:cNvPicPr>
            <a:picLocks noChangeAspect="1"/>
          </p:cNvPicPr>
          <p:nvPr/>
        </p:nvPicPr>
        <p:blipFill>
          <a:blip r:embed="rId14" cstate="print"/>
          <a:stretch>
            <a:fillRect/>
          </a:stretch>
        </p:blipFill>
        <p:spPr>
          <a:xfrm>
            <a:off x="5486400" y="4495800"/>
            <a:ext cx="2743199" cy="1828800"/>
          </a:xfrm>
          <a:prstGeom prst="roundRect">
            <a:avLst>
              <a:gd name="adj" fmla="val 16667"/>
            </a:avLst>
          </a:prstGeom>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pic>
      <p:sp>
        <p:nvSpPr>
          <p:cNvPr id="11" name="Rectangle 10"/>
          <p:cNvSpPr/>
          <p:nvPr/>
        </p:nvSpPr>
        <p:spPr>
          <a:xfrm>
            <a:off x="4235534" y="0"/>
            <a:ext cx="641266" cy="5486400"/>
          </a:xfrm>
          <a:prstGeom prst="rect">
            <a:avLst/>
          </a:prstGeom>
          <a:noFill/>
        </p:spPr>
        <p:txBody>
          <a:bodyPr vert="wordArtVert">
            <a:spAutoFit/>
          </a:bodyPr>
          <a:lstStyle/>
          <a:p>
            <a:pPr algn="ctr" fontAlgn="auto">
              <a:spcBef>
                <a:spcPts val="0"/>
              </a:spcBef>
              <a:spcAft>
                <a:spcPts val="0"/>
              </a:spcAft>
              <a:defRPr/>
            </a:pPr>
            <a:r>
              <a:rPr lang="en-US" sz="2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Ecosystems</a:t>
            </a:r>
            <a:endParaRPr lang="en-US" sz="2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10" name="TextBox 9">
            <a:hlinkClick r:id="rId15" action="ppaction://hlinksldjump"/>
          </p:cNvPr>
          <p:cNvSpPr txBox="1"/>
          <p:nvPr/>
        </p:nvSpPr>
        <p:spPr>
          <a:xfrm>
            <a:off x="3733800" y="5181600"/>
            <a:ext cx="1676400" cy="1015663"/>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en-US" sz="2000" dirty="0">
                <a:latin typeface="Calibri" pitchFamily="34" charset="0"/>
              </a:rPr>
              <a:t>Ready for the Ecosystem Quiz?</a:t>
            </a:r>
            <a:endParaRPr lang="en-US" sz="2000"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53250" name="Group 3"/>
          <p:cNvGrpSpPr>
            <a:grpSpLocks/>
          </p:cNvGrpSpPr>
          <p:nvPr/>
        </p:nvGrpSpPr>
        <p:grpSpPr bwMode="auto">
          <a:xfrm>
            <a:off x="0" y="5638800"/>
            <a:ext cx="9144000" cy="457200"/>
            <a:chOff x="0" y="5867400"/>
            <a:chExt cx="9144000" cy="457200"/>
          </a:xfrm>
        </p:grpSpPr>
        <p:sp>
          <p:nvSpPr>
            <p:cNvPr id="5" name="Rounded Rectangle 4">
              <a:hlinkClick r:id="rId3" action="ppaction://hlinksldjump"/>
            </p:cNvPr>
            <p:cNvSpPr/>
            <p:nvPr/>
          </p:nvSpPr>
          <p:spPr>
            <a:xfrm>
              <a:off x="3429000" y="5867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 action="ppaction://hlinkshowjump?jump=nextslide"/>
            </p:cNvPr>
            <p:cNvSpPr txBox="1"/>
            <p:nvPr/>
          </p:nvSpPr>
          <p:spPr>
            <a:xfrm>
              <a:off x="0" y="5867400"/>
              <a:ext cx="9144000" cy="369888"/>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Next Question!</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9"/>
          <p:cNvSpPr txBox="1">
            <a:spLocks noChangeArrowheads="1"/>
          </p:cNvSpPr>
          <p:nvPr/>
        </p:nvSpPr>
        <p:spPr bwMode="auto">
          <a:xfrm>
            <a:off x="0" y="3048000"/>
            <a:ext cx="9144000" cy="400050"/>
          </a:xfrm>
          <a:prstGeom prst="rect">
            <a:avLst/>
          </a:prstGeom>
          <a:noFill/>
          <a:ln w="9525">
            <a:noFill/>
            <a:miter lim="800000"/>
            <a:headEnd/>
            <a:tailEnd/>
          </a:ln>
        </p:spPr>
        <p:txBody>
          <a:bodyPr>
            <a:spAutoFit/>
          </a:bodyPr>
          <a:lstStyle/>
          <a:p>
            <a:pPr algn="ctr"/>
            <a:r>
              <a:rPr lang="en-US" sz="2000">
                <a:latin typeface="Calibri" pitchFamily="34" charset="0"/>
              </a:rPr>
              <a:t>True or False: You could find a skunk in a temperate ecosystem.</a:t>
            </a:r>
          </a:p>
        </p:txBody>
      </p:sp>
      <p:sp>
        <p:nvSpPr>
          <p:cNvPr id="55298" name="TextBox 11">
            <a:hlinkClick r:id="rId3" action="ppaction://hlinksldjump"/>
          </p:cNvPr>
          <p:cNvSpPr txBox="1">
            <a:spLocks noChangeArrowheads="1"/>
          </p:cNvSpPr>
          <p:nvPr/>
        </p:nvSpPr>
        <p:spPr bwMode="auto">
          <a:xfrm>
            <a:off x="0" y="3886200"/>
            <a:ext cx="9144000" cy="369888"/>
          </a:xfrm>
          <a:prstGeom prst="rect">
            <a:avLst/>
          </a:prstGeom>
          <a:noFill/>
          <a:ln w="9525">
            <a:noFill/>
            <a:miter lim="800000"/>
            <a:headEnd/>
            <a:tailEnd/>
          </a:ln>
        </p:spPr>
        <p:txBody>
          <a:bodyPr>
            <a:spAutoFit/>
          </a:bodyPr>
          <a:lstStyle/>
          <a:p>
            <a:pPr algn="ctr"/>
            <a:r>
              <a:rPr lang="en-US">
                <a:latin typeface="Calibri" pitchFamily="34" charset="0"/>
              </a:rPr>
              <a:t>True</a:t>
            </a:r>
          </a:p>
        </p:txBody>
      </p:sp>
      <p:grpSp>
        <p:nvGrpSpPr>
          <p:cNvPr id="55299" name="Group 8"/>
          <p:cNvGrpSpPr>
            <a:grpSpLocks/>
          </p:cNvGrpSpPr>
          <p:nvPr/>
        </p:nvGrpSpPr>
        <p:grpSpPr bwMode="auto">
          <a:xfrm>
            <a:off x="0" y="1066800"/>
            <a:ext cx="9144000" cy="862013"/>
            <a:chOff x="0" y="685800"/>
            <a:chExt cx="9144000" cy="861774"/>
          </a:xfrm>
        </p:grpSpPr>
        <p:sp>
          <p:nvSpPr>
            <p:cNvPr id="7" name="Rectangle 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55300" name="TextBox 10">
            <a:hlinkClick r:id="rId4" action="ppaction://hlinksldjump"/>
          </p:cNvPr>
          <p:cNvSpPr txBox="1">
            <a:spLocks noChangeArrowheads="1"/>
          </p:cNvSpPr>
          <p:nvPr/>
        </p:nvSpPr>
        <p:spPr bwMode="auto">
          <a:xfrm>
            <a:off x="0" y="4354513"/>
            <a:ext cx="9144000" cy="369887"/>
          </a:xfrm>
          <a:prstGeom prst="rect">
            <a:avLst/>
          </a:prstGeom>
          <a:noFill/>
          <a:ln w="9525">
            <a:noFill/>
            <a:miter lim="800000"/>
            <a:headEnd/>
            <a:tailEnd/>
          </a:ln>
        </p:spPr>
        <p:txBody>
          <a:bodyPr>
            <a:spAutoFit/>
          </a:bodyPr>
          <a:lstStyle/>
          <a:p>
            <a:pPr algn="ctr"/>
            <a:r>
              <a:rPr lang="en-US">
                <a:latin typeface="Calibri" pitchFamily="34" charset="0"/>
              </a:rPr>
              <a:t>False</a:t>
            </a: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rId4" action="ppaction://hlinksldjump"/>
          </p:cNvPr>
          <p:cNvSpPr txBox="1"/>
          <p:nvPr/>
        </p:nvSpPr>
        <p:spPr>
          <a:xfrm>
            <a:off x="0" y="54975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Go Back</a:t>
            </a:r>
            <a:endParaRPr lang="en-US" b="1" dirty="0">
              <a:effectLst>
                <a:outerShdw blurRad="50800" dist="38100" dir="2700000" algn="tl" rotWithShape="0">
                  <a:prstClr val="black">
                    <a:alpha val="40000"/>
                  </a:prstClr>
                </a:outerShdw>
              </a:effectLst>
              <a:latin typeface="+mn-lt"/>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6388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 action="ppaction://hlinkshowjump?jump=nextslide"/>
          </p:cNvPr>
          <p:cNvSpPr txBox="1"/>
          <p:nvPr/>
        </p:nvSpPr>
        <p:spPr>
          <a:xfrm>
            <a:off x="0" y="5638800"/>
            <a:ext cx="9144000" cy="369888"/>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Next Question!</a:t>
            </a:r>
            <a:endParaRPr lang="en-US" b="1" dirty="0">
              <a:effectLst>
                <a:outerShdw blurRad="50800" dist="38100" dir="2700000" algn="tl" rotWithShape="0">
                  <a:prstClr val="black">
                    <a:alpha val="40000"/>
                  </a:prstClr>
                </a:outerShdw>
              </a:effectLst>
              <a:latin typeface="+mn-lt"/>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9"/>
          <p:cNvSpPr txBox="1">
            <a:spLocks noChangeArrowheads="1"/>
          </p:cNvSpPr>
          <p:nvPr/>
        </p:nvSpPr>
        <p:spPr bwMode="auto">
          <a:xfrm>
            <a:off x="0" y="3048000"/>
            <a:ext cx="9144000" cy="400050"/>
          </a:xfrm>
          <a:prstGeom prst="rect">
            <a:avLst/>
          </a:prstGeom>
          <a:noFill/>
          <a:ln w="9525">
            <a:noFill/>
            <a:miter lim="800000"/>
            <a:headEnd/>
            <a:tailEnd/>
          </a:ln>
        </p:spPr>
        <p:txBody>
          <a:bodyPr>
            <a:spAutoFit/>
          </a:bodyPr>
          <a:lstStyle/>
          <a:p>
            <a:pPr algn="ctr"/>
            <a:r>
              <a:rPr lang="en-US" sz="2000">
                <a:latin typeface="Calibri" pitchFamily="34" charset="0"/>
              </a:rPr>
              <a:t>Which ecosystem would you find a lion in?</a:t>
            </a:r>
          </a:p>
        </p:txBody>
      </p:sp>
      <p:sp>
        <p:nvSpPr>
          <p:cNvPr id="61442" name="TextBox 11">
            <a:hlinkClick r:id="rId3" action="ppaction://hlinksldjump"/>
          </p:cNvPr>
          <p:cNvSpPr txBox="1">
            <a:spLocks noChangeArrowheads="1"/>
          </p:cNvSpPr>
          <p:nvPr/>
        </p:nvSpPr>
        <p:spPr bwMode="auto">
          <a:xfrm>
            <a:off x="0" y="3886200"/>
            <a:ext cx="9144000" cy="369888"/>
          </a:xfrm>
          <a:prstGeom prst="rect">
            <a:avLst/>
          </a:prstGeom>
          <a:noFill/>
          <a:ln w="9525">
            <a:noFill/>
            <a:miter lim="800000"/>
            <a:headEnd/>
            <a:tailEnd/>
          </a:ln>
        </p:spPr>
        <p:txBody>
          <a:bodyPr>
            <a:spAutoFit/>
          </a:bodyPr>
          <a:lstStyle/>
          <a:p>
            <a:pPr algn="ctr"/>
            <a:r>
              <a:rPr lang="en-US">
                <a:latin typeface="Calibri" pitchFamily="34" charset="0"/>
              </a:rPr>
              <a:t>A. Temperate ecosystem</a:t>
            </a:r>
          </a:p>
        </p:txBody>
      </p:sp>
      <p:sp>
        <p:nvSpPr>
          <p:cNvPr id="61443" name="TextBox 13">
            <a:hlinkClick r:id="rId4" action="ppaction://hlinksldjump"/>
          </p:cNvPr>
          <p:cNvSpPr txBox="1">
            <a:spLocks noChangeArrowheads="1"/>
          </p:cNvSpPr>
          <p:nvPr/>
        </p:nvSpPr>
        <p:spPr bwMode="auto">
          <a:xfrm>
            <a:off x="0" y="4953000"/>
            <a:ext cx="9144000" cy="369888"/>
          </a:xfrm>
          <a:prstGeom prst="rect">
            <a:avLst/>
          </a:prstGeom>
          <a:noFill/>
          <a:ln w="9525">
            <a:noFill/>
            <a:miter lim="800000"/>
            <a:headEnd/>
            <a:tailEnd/>
          </a:ln>
        </p:spPr>
        <p:txBody>
          <a:bodyPr>
            <a:spAutoFit/>
          </a:bodyPr>
          <a:lstStyle/>
          <a:p>
            <a:pPr algn="ctr"/>
            <a:r>
              <a:rPr lang="en-US">
                <a:latin typeface="Calibri" pitchFamily="34" charset="0"/>
              </a:rPr>
              <a:t>C. Grassland savanna ecosystem</a:t>
            </a:r>
          </a:p>
        </p:txBody>
      </p:sp>
      <p:grpSp>
        <p:nvGrpSpPr>
          <p:cNvPr id="61444" name="Group 8"/>
          <p:cNvGrpSpPr>
            <a:grpSpLocks/>
          </p:cNvGrpSpPr>
          <p:nvPr/>
        </p:nvGrpSpPr>
        <p:grpSpPr bwMode="auto">
          <a:xfrm>
            <a:off x="0" y="1066800"/>
            <a:ext cx="9144000" cy="862013"/>
            <a:chOff x="0" y="685800"/>
            <a:chExt cx="9144000" cy="861774"/>
          </a:xfrm>
        </p:grpSpPr>
        <p:sp>
          <p:nvSpPr>
            <p:cNvPr id="7" name="Rectangle 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61445" name="TextBox 8">
            <a:hlinkClick r:id="rId3" action="ppaction://hlinksldjump"/>
          </p:cNvPr>
          <p:cNvSpPr txBox="1">
            <a:spLocks noChangeArrowheads="1"/>
          </p:cNvSpPr>
          <p:nvPr/>
        </p:nvSpPr>
        <p:spPr bwMode="auto">
          <a:xfrm>
            <a:off x="0" y="4430713"/>
            <a:ext cx="9144000" cy="369887"/>
          </a:xfrm>
          <a:prstGeom prst="rect">
            <a:avLst/>
          </a:prstGeom>
          <a:noFill/>
          <a:ln w="9525">
            <a:noFill/>
            <a:miter lim="800000"/>
            <a:headEnd/>
            <a:tailEnd/>
          </a:ln>
        </p:spPr>
        <p:txBody>
          <a:bodyPr>
            <a:spAutoFit/>
          </a:bodyPr>
          <a:lstStyle/>
          <a:p>
            <a:pPr algn="ctr"/>
            <a:r>
              <a:rPr lang="en-US">
                <a:latin typeface="Calibri" pitchFamily="34" charset="0"/>
              </a:rPr>
              <a:t>B. Desert ecosystem</a:t>
            </a: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rId4" action="ppaction://hlinksldjump"/>
          </p:cNvPr>
          <p:cNvSpPr txBox="1"/>
          <p:nvPr/>
        </p:nvSpPr>
        <p:spPr>
          <a:xfrm>
            <a:off x="0" y="54975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Go Back</a:t>
            </a:r>
            <a:endParaRPr lang="en-US" b="1" dirty="0">
              <a:effectLst>
                <a:outerShdw blurRad="50800" dist="38100" dir="2700000" algn="tl" rotWithShape="0">
                  <a:prstClr val="black">
                    <a:alpha val="40000"/>
                  </a:prstClr>
                </a:outerShdw>
              </a:effectLst>
              <a:latin typeface="+mn-lt"/>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65538" name="Group 4"/>
          <p:cNvGrpSpPr>
            <a:grpSpLocks/>
          </p:cNvGrpSpPr>
          <p:nvPr/>
        </p:nvGrpSpPr>
        <p:grpSpPr bwMode="auto">
          <a:xfrm>
            <a:off x="0" y="5638800"/>
            <a:ext cx="9144000" cy="457200"/>
            <a:chOff x="0" y="5867400"/>
            <a:chExt cx="9144000" cy="457200"/>
          </a:xfrm>
        </p:grpSpPr>
        <p:sp>
          <p:nvSpPr>
            <p:cNvPr id="6" name="Rounded Rectangle 5">
              <a:hlinkClick r:id="rId3" action="ppaction://hlinksldjump"/>
            </p:cNvPr>
            <p:cNvSpPr/>
            <p:nvPr/>
          </p:nvSpPr>
          <p:spPr>
            <a:xfrm>
              <a:off x="3429000" y="5867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7" name="TextBox 6">
              <a:hlinkClick r:id="" action="ppaction://hlinkshowjump?jump=nextslide"/>
            </p:cNvPr>
            <p:cNvSpPr txBox="1"/>
            <p:nvPr/>
          </p:nvSpPr>
          <p:spPr>
            <a:xfrm>
              <a:off x="0" y="5867400"/>
              <a:ext cx="9144000" cy="369888"/>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Next Question!</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9"/>
          <p:cNvSpPr txBox="1">
            <a:spLocks noChangeArrowheads="1"/>
          </p:cNvSpPr>
          <p:nvPr/>
        </p:nvSpPr>
        <p:spPr bwMode="auto">
          <a:xfrm>
            <a:off x="0" y="3048000"/>
            <a:ext cx="9144000" cy="400050"/>
          </a:xfrm>
          <a:prstGeom prst="rect">
            <a:avLst/>
          </a:prstGeom>
          <a:noFill/>
          <a:ln w="9525">
            <a:noFill/>
            <a:miter lim="800000"/>
            <a:headEnd/>
            <a:tailEnd/>
          </a:ln>
        </p:spPr>
        <p:txBody>
          <a:bodyPr>
            <a:spAutoFit/>
          </a:bodyPr>
          <a:lstStyle/>
          <a:p>
            <a:pPr algn="ctr"/>
            <a:r>
              <a:rPr lang="en-US" sz="2000">
                <a:latin typeface="Calibri" pitchFamily="34" charset="0"/>
              </a:rPr>
              <a:t>What type of weather would you find in a grassland savanna ecosystem?</a:t>
            </a:r>
          </a:p>
        </p:txBody>
      </p:sp>
      <p:sp>
        <p:nvSpPr>
          <p:cNvPr id="67586" name="TextBox 11">
            <a:hlinkClick r:id="rId3" action="ppaction://hlinksldjump"/>
          </p:cNvPr>
          <p:cNvSpPr txBox="1">
            <a:spLocks noChangeArrowheads="1"/>
          </p:cNvSpPr>
          <p:nvPr/>
        </p:nvSpPr>
        <p:spPr bwMode="auto">
          <a:xfrm>
            <a:off x="0" y="3886200"/>
            <a:ext cx="9144000" cy="369888"/>
          </a:xfrm>
          <a:prstGeom prst="rect">
            <a:avLst/>
          </a:prstGeom>
          <a:noFill/>
          <a:ln w="9525">
            <a:noFill/>
            <a:miter lim="800000"/>
            <a:headEnd/>
            <a:tailEnd/>
          </a:ln>
        </p:spPr>
        <p:txBody>
          <a:bodyPr>
            <a:spAutoFit/>
          </a:bodyPr>
          <a:lstStyle/>
          <a:p>
            <a:pPr algn="ctr"/>
            <a:r>
              <a:rPr lang="en-US">
                <a:latin typeface="Calibri" pitchFamily="34" charset="0"/>
              </a:rPr>
              <a:t>A. Very rainy and humid</a:t>
            </a:r>
          </a:p>
        </p:txBody>
      </p:sp>
      <p:sp>
        <p:nvSpPr>
          <p:cNvPr id="67587" name="TextBox 13">
            <a:hlinkClick r:id="rId3" action="ppaction://hlinksldjump"/>
          </p:cNvPr>
          <p:cNvSpPr txBox="1">
            <a:spLocks noChangeArrowheads="1"/>
          </p:cNvSpPr>
          <p:nvPr/>
        </p:nvSpPr>
        <p:spPr bwMode="auto">
          <a:xfrm>
            <a:off x="0" y="4953000"/>
            <a:ext cx="9144000" cy="369888"/>
          </a:xfrm>
          <a:prstGeom prst="rect">
            <a:avLst/>
          </a:prstGeom>
          <a:noFill/>
          <a:ln w="9525">
            <a:noFill/>
            <a:miter lim="800000"/>
            <a:headEnd/>
            <a:tailEnd/>
          </a:ln>
        </p:spPr>
        <p:txBody>
          <a:bodyPr>
            <a:spAutoFit/>
          </a:bodyPr>
          <a:lstStyle/>
          <a:p>
            <a:pPr algn="ctr"/>
            <a:r>
              <a:rPr lang="en-US">
                <a:latin typeface="Calibri" pitchFamily="34" charset="0"/>
              </a:rPr>
              <a:t>C. Hot summers and cold winters</a:t>
            </a:r>
          </a:p>
        </p:txBody>
      </p:sp>
      <p:grpSp>
        <p:nvGrpSpPr>
          <p:cNvPr id="67588" name="Group 8"/>
          <p:cNvGrpSpPr>
            <a:grpSpLocks/>
          </p:cNvGrpSpPr>
          <p:nvPr/>
        </p:nvGrpSpPr>
        <p:grpSpPr bwMode="auto">
          <a:xfrm>
            <a:off x="0" y="1066800"/>
            <a:ext cx="9144000" cy="862013"/>
            <a:chOff x="0" y="685800"/>
            <a:chExt cx="9144000" cy="861774"/>
          </a:xfrm>
        </p:grpSpPr>
        <p:sp>
          <p:nvSpPr>
            <p:cNvPr id="7" name="Rectangle 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67589" name="TextBox 8">
            <a:hlinkClick r:id="rId4" action="ppaction://hlinksldjump"/>
          </p:cNvPr>
          <p:cNvSpPr txBox="1">
            <a:spLocks noChangeArrowheads="1"/>
          </p:cNvSpPr>
          <p:nvPr/>
        </p:nvSpPr>
        <p:spPr bwMode="auto">
          <a:xfrm>
            <a:off x="0" y="4419600"/>
            <a:ext cx="9144000" cy="369888"/>
          </a:xfrm>
          <a:prstGeom prst="rect">
            <a:avLst/>
          </a:prstGeom>
          <a:noFill/>
          <a:ln w="9525">
            <a:noFill/>
            <a:miter lim="800000"/>
            <a:headEnd/>
            <a:tailEnd/>
          </a:ln>
        </p:spPr>
        <p:txBody>
          <a:bodyPr>
            <a:spAutoFit/>
          </a:bodyPr>
          <a:lstStyle/>
          <a:p>
            <a:pPr algn="ctr"/>
            <a:r>
              <a:rPr lang="en-US">
                <a:latin typeface="Calibri" pitchFamily="34" charset="0"/>
              </a:rPr>
              <a:t>B. Mainly dry with short seasons of rain</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rId4" action="ppaction://hlinksldjump"/>
          </p:cNvPr>
          <p:cNvSpPr txBox="1"/>
          <p:nvPr/>
        </p:nvSpPr>
        <p:spPr>
          <a:xfrm>
            <a:off x="0" y="54975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Go Back</a:t>
            </a:r>
            <a:endParaRPr lang="en-US" b="1" dirty="0">
              <a:effectLst>
                <a:outerShdw blurRad="50800" dist="38100" dir="2700000" algn="tl" rotWithShape="0">
                  <a:prstClr val="black">
                    <a:alpha val="40000"/>
                  </a:prstClr>
                </a:outerShdw>
              </a:effectLst>
              <a:latin typeface="+mn-lt"/>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71682" name="Group 3"/>
          <p:cNvGrpSpPr>
            <a:grpSpLocks/>
          </p:cNvGrpSpPr>
          <p:nvPr/>
        </p:nvGrpSpPr>
        <p:grpSpPr bwMode="auto">
          <a:xfrm>
            <a:off x="0" y="5638800"/>
            <a:ext cx="9144000" cy="457200"/>
            <a:chOff x="0" y="5867400"/>
            <a:chExt cx="9144000" cy="457200"/>
          </a:xfrm>
        </p:grpSpPr>
        <p:sp>
          <p:nvSpPr>
            <p:cNvPr id="5" name="Rounded Rectangle 4">
              <a:hlinkClick r:id="rId3" action="ppaction://hlinksldjump"/>
            </p:cNvPr>
            <p:cNvSpPr/>
            <p:nvPr/>
          </p:nvSpPr>
          <p:spPr>
            <a:xfrm>
              <a:off x="3429000" y="5867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 action="ppaction://hlinkshowjump?jump=nextslide"/>
            </p:cNvPr>
            <p:cNvSpPr txBox="1"/>
            <p:nvPr/>
          </p:nvSpPr>
          <p:spPr>
            <a:xfrm>
              <a:off x="0" y="5867400"/>
              <a:ext cx="9144000" cy="369888"/>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Next Question!</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9"/>
          <p:cNvSpPr txBox="1">
            <a:spLocks noChangeArrowheads="1"/>
          </p:cNvSpPr>
          <p:nvPr/>
        </p:nvSpPr>
        <p:spPr bwMode="auto">
          <a:xfrm>
            <a:off x="0" y="1524000"/>
            <a:ext cx="9144000" cy="400050"/>
          </a:xfrm>
          <a:prstGeom prst="rect">
            <a:avLst/>
          </a:prstGeom>
          <a:noFill/>
          <a:ln w="9525">
            <a:noFill/>
            <a:miter lim="800000"/>
            <a:headEnd/>
            <a:tailEnd/>
          </a:ln>
        </p:spPr>
        <p:txBody>
          <a:bodyPr>
            <a:spAutoFit/>
          </a:bodyPr>
          <a:lstStyle/>
          <a:p>
            <a:pPr algn="ctr"/>
            <a:r>
              <a:rPr lang="en-US" sz="2000">
                <a:latin typeface="Calibri" pitchFamily="34" charset="0"/>
              </a:rPr>
              <a:t>Location: Arctic Circle or North Pole.</a:t>
            </a:r>
          </a:p>
        </p:txBody>
      </p:sp>
      <p:grpSp>
        <p:nvGrpSpPr>
          <p:cNvPr id="18434" name="Group 8"/>
          <p:cNvGrpSpPr>
            <a:grpSpLocks/>
          </p:cNvGrpSpPr>
          <p:nvPr/>
        </p:nvGrpSpPr>
        <p:grpSpPr bwMode="auto">
          <a:xfrm>
            <a:off x="0" y="304800"/>
            <a:ext cx="9144000" cy="862013"/>
            <a:chOff x="0" y="685800"/>
            <a:chExt cx="9144000" cy="861774"/>
          </a:xfrm>
        </p:grpSpPr>
        <p:sp>
          <p:nvSpPr>
            <p:cNvPr id="7" name="Rectangle 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Arctic Ecosystem</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18435" name="TextBox 8"/>
          <p:cNvSpPr txBox="1">
            <a:spLocks noChangeArrowheads="1"/>
          </p:cNvSpPr>
          <p:nvPr/>
        </p:nvSpPr>
        <p:spPr bwMode="auto">
          <a:xfrm>
            <a:off x="0" y="2133600"/>
            <a:ext cx="9144000" cy="400050"/>
          </a:xfrm>
          <a:prstGeom prst="rect">
            <a:avLst/>
          </a:prstGeom>
          <a:noFill/>
          <a:ln w="9525">
            <a:noFill/>
            <a:miter lim="800000"/>
            <a:headEnd/>
            <a:tailEnd/>
          </a:ln>
        </p:spPr>
        <p:txBody>
          <a:bodyPr>
            <a:spAutoFit/>
          </a:bodyPr>
          <a:lstStyle/>
          <a:p>
            <a:pPr algn="ctr"/>
            <a:r>
              <a:rPr lang="en-US" sz="2000">
                <a:latin typeface="Calibri" pitchFamily="34" charset="0"/>
              </a:rPr>
              <a:t>Climate: Very cold. Snow  and ice all year.</a:t>
            </a:r>
          </a:p>
        </p:txBody>
      </p:sp>
      <p:sp>
        <p:nvSpPr>
          <p:cNvPr id="18436" name="TextBox 10"/>
          <p:cNvSpPr txBox="1">
            <a:spLocks noChangeArrowheads="1"/>
          </p:cNvSpPr>
          <p:nvPr/>
        </p:nvSpPr>
        <p:spPr bwMode="auto">
          <a:xfrm>
            <a:off x="0" y="2667000"/>
            <a:ext cx="9144000" cy="400050"/>
          </a:xfrm>
          <a:prstGeom prst="rect">
            <a:avLst/>
          </a:prstGeom>
          <a:noFill/>
          <a:ln w="9525">
            <a:noFill/>
            <a:miter lim="800000"/>
            <a:headEnd/>
            <a:tailEnd/>
          </a:ln>
        </p:spPr>
        <p:txBody>
          <a:bodyPr>
            <a:spAutoFit/>
          </a:bodyPr>
          <a:lstStyle/>
          <a:p>
            <a:pPr algn="ctr"/>
            <a:r>
              <a:rPr lang="en-US" sz="2000">
                <a:latin typeface="Calibri" pitchFamily="34" charset="0"/>
              </a:rPr>
              <a:t>Landscape:</a:t>
            </a:r>
          </a:p>
        </p:txBody>
      </p:sp>
      <p:sp>
        <p:nvSpPr>
          <p:cNvPr id="18437" name="TextBox 14"/>
          <p:cNvSpPr txBox="1">
            <a:spLocks noChangeArrowheads="1"/>
          </p:cNvSpPr>
          <p:nvPr/>
        </p:nvSpPr>
        <p:spPr bwMode="auto">
          <a:xfrm>
            <a:off x="0" y="4419600"/>
            <a:ext cx="9144000" cy="400050"/>
          </a:xfrm>
          <a:prstGeom prst="rect">
            <a:avLst/>
          </a:prstGeom>
          <a:noFill/>
          <a:ln w="9525">
            <a:noFill/>
            <a:miter lim="800000"/>
            <a:headEnd/>
            <a:tailEnd/>
          </a:ln>
        </p:spPr>
        <p:txBody>
          <a:bodyPr>
            <a:spAutoFit/>
          </a:bodyPr>
          <a:lstStyle/>
          <a:p>
            <a:pPr algn="ctr"/>
            <a:r>
              <a:rPr lang="en-US" sz="2000">
                <a:latin typeface="Calibri" pitchFamily="34" charset="0"/>
              </a:rPr>
              <a:t>Animals:</a:t>
            </a:r>
          </a:p>
        </p:txBody>
      </p:sp>
      <p:pic>
        <p:nvPicPr>
          <p:cNvPr id="16" name="Picture 15" descr="http://www.redorbit.com/modules/reflib/article_images/42_3522696f41a2fb5bb2a222ff69d88c28.jpg"/>
          <p:cNvPicPr/>
          <p:nvPr/>
        </p:nvPicPr>
        <p:blipFill>
          <a:blip r:embed="rId3" cstate="print"/>
          <a:srcRect/>
          <a:stretch>
            <a:fillRect/>
          </a:stretch>
        </p:blipFill>
        <p:spPr bwMode="auto">
          <a:xfrm>
            <a:off x="6550025" y="4724399"/>
            <a:ext cx="1828800" cy="1371600"/>
          </a:xfrm>
          <a:prstGeom prst="rect">
            <a:avLst/>
          </a:prstGeom>
          <a:ln>
            <a:noFill/>
          </a:ln>
          <a:effectLst>
            <a:softEdge rad="112500"/>
          </a:effectLst>
        </p:spPr>
      </p:pic>
      <p:pic>
        <p:nvPicPr>
          <p:cNvPr id="17" name="Picture 16" descr="http://www.wallpapergate.com/data/media/1279/Penguin_010.jpg"/>
          <p:cNvPicPr/>
          <p:nvPr/>
        </p:nvPicPr>
        <p:blipFill>
          <a:blip r:embed="rId4" cstate="print"/>
          <a:srcRect/>
          <a:stretch>
            <a:fillRect/>
          </a:stretch>
        </p:blipFill>
        <p:spPr bwMode="auto">
          <a:xfrm>
            <a:off x="4645025" y="4724399"/>
            <a:ext cx="1828800" cy="1371600"/>
          </a:xfrm>
          <a:prstGeom prst="rect">
            <a:avLst/>
          </a:prstGeom>
          <a:ln>
            <a:noFill/>
          </a:ln>
          <a:effectLst>
            <a:softEdge rad="112500"/>
          </a:effectLst>
        </p:spPr>
      </p:pic>
      <p:pic>
        <p:nvPicPr>
          <p:cNvPr id="18" name="Picture 17" descr="http://jennygardiner.net/blog/wp-content/uploads/2009/02/polar-bear-and-baby-1.jpg"/>
          <p:cNvPicPr/>
          <p:nvPr/>
        </p:nvPicPr>
        <p:blipFill>
          <a:blip r:embed="rId5" cstate="print"/>
          <a:srcRect b="7022"/>
          <a:stretch>
            <a:fillRect/>
          </a:stretch>
        </p:blipFill>
        <p:spPr bwMode="auto">
          <a:xfrm>
            <a:off x="835025" y="4724399"/>
            <a:ext cx="1828800" cy="1371600"/>
          </a:xfrm>
          <a:prstGeom prst="rect">
            <a:avLst/>
          </a:prstGeom>
          <a:ln>
            <a:noFill/>
          </a:ln>
          <a:effectLst>
            <a:softEdge rad="112500"/>
          </a:effectLst>
        </p:spPr>
      </p:pic>
      <p:pic>
        <p:nvPicPr>
          <p:cNvPr id="6146" name="Picture 2" descr="http://www.winkk.com/wp-content/uploads/2008/01/arctic-fox-canada.jpg"/>
          <p:cNvPicPr>
            <a:picLocks noChangeAspect="1" noChangeArrowheads="1"/>
          </p:cNvPicPr>
          <p:nvPr/>
        </p:nvPicPr>
        <p:blipFill>
          <a:blip r:embed="rId6" cstate="print"/>
          <a:srcRect/>
          <a:stretch>
            <a:fillRect/>
          </a:stretch>
        </p:blipFill>
        <p:spPr bwMode="auto">
          <a:xfrm>
            <a:off x="2740025" y="4724400"/>
            <a:ext cx="1828800" cy="1371600"/>
          </a:xfrm>
          <a:prstGeom prst="rect">
            <a:avLst/>
          </a:prstGeom>
          <a:ln>
            <a:noFill/>
          </a:ln>
          <a:effectLst>
            <a:softEdge rad="112500"/>
          </a:effectLst>
        </p:spPr>
      </p:pic>
      <p:sp>
        <p:nvSpPr>
          <p:cNvPr id="18442" name="AutoShape 4" descr="http://www.nasa.gov/images/content/231290main_permafrostearth_HI.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18443" name="AutoShape 6" descr="http://www.nasa.gov/images/content/231290main_permafrostearth_HI.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onstantia" pitchFamily="18" charset="0"/>
            </a:endParaRPr>
          </a:p>
        </p:txBody>
      </p:sp>
      <p:sp>
        <p:nvSpPr>
          <p:cNvPr id="18444" name="AutoShape 8" descr="http://www.nasa.gov/images/content/231290main_permafrostearth_HI.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6154" name="Picture 10" descr="http://www.nasa.gov/images/content/231290main_permafrostearth_HI.jpg"/>
          <p:cNvPicPr>
            <a:picLocks noChangeAspect="1" noChangeArrowheads="1"/>
          </p:cNvPicPr>
          <p:nvPr/>
        </p:nvPicPr>
        <p:blipFill>
          <a:blip r:embed="rId7" cstate="print"/>
          <a:srcRect/>
          <a:stretch>
            <a:fillRect/>
          </a:stretch>
        </p:blipFill>
        <p:spPr bwMode="auto">
          <a:xfrm>
            <a:off x="762000" y="2971800"/>
            <a:ext cx="1825625" cy="1371600"/>
          </a:xfrm>
          <a:prstGeom prst="rect">
            <a:avLst/>
          </a:prstGeom>
          <a:ln>
            <a:noFill/>
          </a:ln>
          <a:effectLst>
            <a:softEdge rad="112500"/>
          </a:effectLst>
        </p:spPr>
      </p:pic>
      <p:pic>
        <p:nvPicPr>
          <p:cNvPr id="6156" name="Picture 12" descr="http://www.pacificenvironment.org/img/original/Alaska%20landscape.jpg"/>
          <p:cNvPicPr>
            <a:picLocks noChangeAspect="1" noChangeArrowheads="1"/>
          </p:cNvPicPr>
          <p:nvPr/>
        </p:nvPicPr>
        <p:blipFill>
          <a:blip r:embed="rId8" cstate="print"/>
          <a:srcRect/>
          <a:stretch>
            <a:fillRect/>
          </a:stretch>
        </p:blipFill>
        <p:spPr bwMode="auto">
          <a:xfrm>
            <a:off x="2663825" y="2971800"/>
            <a:ext cx="1828800" cy="1371600"/>
          </a:xfrm>
          <a:prstGeom prst="rect">
            <a:avLst/>
          </a:prstGeom>
          <a:ln>
            <a:noFill/>
          </a:ln>
          <a:effectLst>
            <a:softEdge rad="112500"/>
          </a:effectLst>
        </p:spPr>
      </p:pic>
      <p:pic>
        <p:nvPicPr>
          <p:cNvPr id="6158" name="Picture 14" descr="http://www.crassh.cam.ac.uk/oldwww/images/cobbing.jpeg"/>
          <p:cNvPicPr>
            <a:picLocks noChangeAspect="1" noChangeArrowheads="1"/>
          </p:cNvPicPr>
          <p:nvPr/>
        </p:nvPicPr>
        <p:blipFill>
          <a:blip r:embed="rId9" cstate="print"/>
          <a:srcRect/>
          <a:stretch>
            <a:fillRect/>
          </a:stretch>
        </p:blipFill>
        <p:spPr bwMode="auto">
          <a:xfrm>
            <a:off x="4568825" y="2971800"/>
            <a:ext cx="1825625" cy="1371600"/>
          </a:xfrm>
          <a:prstGeom prst="rect">
            <a:avLst/>
          </a:prstGeom>
          <a:ln>
            <a:noFill/>
          </a:ln>
          <a:effectLst>
            <a:softEdge rad="112500"/>
          </a:effectLst>
        </p:spPr>
      </p:pic>
      <p:pic>
        <p:nvPicPr>
          <p:cNvPr id="6162" name="Picture 18" descr="DSCN1539.jpg image by makierona"/>
          <p:cNvPicPr>
            <a:picLocks noChangeAspect="1" noChangeArrowheads="1"/>
          </p:cNvPicPr>
          <p:nvPr/>
        </p:nvPicPr>
        <p:blipFill>
          <a:blip r:embed="rId10" cstate="print"/>
          <a:srcRect/>
          <a:stretch>
            <a:fillRect/>
          </a:stretch>
        </p:blipFill>
        <p:spPr bwMode="auto">
          <a:xfrm>
            <a:off x="6473825" y="2971800"/>
            <a:ext cx="1828800" cy="1371600"/>
          </a:xfrm>
          <a:prstGeom prst="rect">
            <a:avLst/>
          </a:prstGeom>
          <a:ln>
            <a:noFill/>
          </a:ln>
          <a:effectLst>
            <a:softEdge rad="112500"/>
          </a:effectLst>
        </p:spPr>
      </p:pic>
      <p:grpSp>
        <p:nvGrpSpPr>
          <p:cNvPr id="18449" name="Group 23"/>
          <p:cNvGrpSpPr>
            <a:grpSpLocks/>
          </p:cNvGrpSpPr>
          <p:nvPr/>
        </p:nvGrpSpPr>
        <p:grpSpPr bwMode="auto">
          <a:xfrm>
            <a:off x="0" y="6248400"/>
            <a:ext cx="9144000" cy="457200"/>
            <a:chOff x="0" y="6248400"/>
            <a:chExt cx="9144000" cy="457200"/>
          </a:xfrm>
        </p:grpSpPr>
        <p:sp>
          <p:nvSpPr>
            <p:cNvPr id="22" name="Rounded Rectangle 21">
              <a:hlinkClick r:id="rId11" action="ppaction://hlinksldjump"/>
            </p:cNvPr>
            <p:cNvSpPr/>
            <p:nvPr/>
          </p:nvSpPr>
          <p:spPr>
            <a:xfrm>
              <a:off x="3429000" y="6248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23" name="TextBox 22">
              <a:hlinkClick r:id="rId12" action="ppaction://hlinksldjump"/>
            </p:cNvPr>
            <p:cNvSpPr txBox="1"/>
            <p:nvPr/>
          </p:nvSpPr>
          <p:spPr>
            <a:xfrm>
              <a:off x="0" y="62595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Back to ecosystems</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Box 9"/>
          <p:cNvSpPr txBox="1">
            <a:spLocks noChangeArrowheads="1"/>
          </p:cNvSpPr>
          <p:nvPr/>
        </p:nvSpPr>
        <p:spPr bwMode="auto">
          <a:xfrm>
            <a:off x="0" y="3048000"/>
            <a:ext cx="9144000" cy="400050"/>
          </a:xfrm>
          <a:prstGeom prst="rect">
            <a:avLst/>
          </a:prstGeom>
          <a:noFill/>
          <a:ln w="9525">
            <a:noFill/>
            <a:miter lim="800000"/>
            <a:headEnd/>
            <a:tailEnd/>
          </a:ln>
        </p:spPr>
        <p:txBody>
          <a:bodyPr>
            <a:spAutoFit/>
          </a:bodyPr>
          <a:lstStyle/>
          <a:p>
            <a:pPr algn="ctr"/>
            <a:r>
              <a:rPr lang="en-US" sz="2000">
                <a:latin typeface="Calibri" pitchFamily="34" charset="0"/>
              </a:rPr>
              <a:t>Which ecosystem is will suffer the most if temperatures get warmer?</a:t>
            </a:r>
          </a:p>
        </p:txBody>
      </p:sp>
      <p:sp>
        <p:nvSpPr>
          <p:cNvPr id="73730" name="TextBox 11">
            <a:hlinkClick r:id="rId3" action="ppaction://hlinksldjump"/>
          </p:cNvPr>
          <p:cNvSpPr txBox="1">
            <a:spLocks noChangeArrowheads="1"/>
          </p:cNvSpPr>
          <p:nvPr/>
        </p:nvSpPr>
        <p:spPr bwMode="auto">
          <a:xfrm>
            <a:off x="0" y="3886200"/>
            <a:ext cx="9144000" cy="369888"/>
          </a:xfrm>
          <a:prstGeom prst="rect">
            <a:avLst/>
          </a:prstGeom>
          <a:noFill/>
          <a:ln w="9525">
            <a:noFill/>
            <a:miter lim="800000"/>
            <a:headEnd/>
            <a:tailEnd/>
          </a:ln>
        </p:spPr>
        <p:txBody>
          <a:bodyPr>
            <a:spAutoFit/>
          </a:bodyPr>
          <a:lstStyle/>
          <a:p>
            <a:pPr algn="ctr"/>
            <a:r>
              <a:rPr lang="en-US">
                <a:latin typeface="Calibri" pitchFamily="34" charset="0"/>
              </a:rPr>
              <a:t>A. Rainforest ecosystem</a:t>
            </a:r>
          </a:p>
        </p:txBody>
      </p:sp>
      <p:sp>
        <p:nvSpPr>
          <p:cNvPr id="73731" name="TextBox 13">
            <a:hlinkClick r:id="rId3" action="ppaction://hlinksldjump"/>
          </p:cNvPr>
          <p:cNvSpPr txBox="1">
            <a:spLocks noChangeArrowheads="1"/>
          </p:cNvSpPr>
          <p:nvPr/>
        </p:nvSpPr>
        <p:spPr bwMode="auto">
          <a:xfrm>
            <a:off x="0" y="4953000"/>
            <a:ext cx="9144000" cy="369888"/>
          </a:xfrm>
          <a:prstGeom prst="rect">
            <a:avLst/>
          </a:prstGeom>
          <a:noFill/>
          <a:ln w="9525">
            <a:noFill/>
            <a:miter lim="800000"/>
            <a:headEnd/>
            <a:tailEnd/>
          </a:ln>
        </p:spPr>
        <p:txBody>
          <a:bodyPr>
            <a:spAutoFit/>
          </a:bodyPr>
          <a:lstStyle/>
          <a:p>
            <a:pPr algn="ctr"/>
            <a:r>
              <a:rPr lang="en-US">
                <a:latin typeface="Calibri" pitchFamily="34" charset="0"/>
              </a:rPr>
              <a:t>C. Desert ecosystem</a:t>
            </a:r>
          </a:p>
        </p:txBody>
      </p:sp>
      <p:grpSp>
        <p:nvGrpSpPr>
          <p:cNvPr id="73732" name="Group 8"/>
          <p:cNvGrpSpPr>
            <a:grpSpLocks/>
          </p:cNvGrpSpPr>
          <p:nvPr/>
        </p:nvGrpSpPr>
        <p:grpSpPr bwMode="auto">
          <a:xfrm>
            <a:off x="0" y="1066800"/>
            <a:ext cx="9144000" cy="862013"/>
            <a:chOff x="0" y="685800"/>
            <a:chExt cx="9144000" cy="861774"/>
          </a:xfrm>
        </p:grpSpPr>
        <p:sp>
          <p:nvSpPr>
            <p:cNvPr id="7" name="Rectangle 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73733" name="TextBox 8">
            <a:hlinkClick r:id="rId4" action="ppaction://hlinksldjump"/>
          </p:cNvPr>
          <p:cNvSpPr txBox="1">
            <a:spLocks noChangeArrowheads="1"/>
          </p:cNvSpPr>
          <p:nvPr/>
        </p:nvSpPr>
        <p:spPr bwMode="auto">
          <a:xfrm>
            <a:off x="0" y="4419600"/>
            <a:ext cx="9144000" cy="369888"/>
          </a:xfrm>
          <a:prstGeom prst="rect">
            <a:avLst/>
          </a:prstGeom>
          <a:noFill/>
          <a:ln w="9525">
            <a:noFill/>
            <a:miter lim="800000"/>
            <a:headEnd/>
            <a:tailEnd/>
          </a:ln>
        </p:spPr>
        <p:txBody>
          <a:bodyPr>
            <a:spAutoFit/>
          </a:bodyPr>
          <a:lstStyle/>
          <a:p>
            <a:pPr algn="ctr"/>
            <a:r>
              <a:rPr lang="en-US">
                <a:latin typeface="Calibri" pitchFamily="34" charset="0"/>
              </a:rPr>
              <a:t>B. Arctic ecosystem</a:t>
            </a: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rId4" action="ppaction://hlinksldjump"/>
          </p:cNvPr>
          <p:cNvSpPr txBox="1"/>
          <p:nvPr/>
        </p:nvSpPr>
        <p:spPr>
          <a:xfrm>
            <a:off x="0" y="54975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Go Back</a:t>
            </a:r>
            <a:endParaRPr lang="en-US" b="1" dirty="0">
              <a:effectLst>
                <a:outerShdw blurRad="50800" dist="38100" dir="2700000" algn="tl" rotWithShape="0">
                  <a:prstClr val="black">
                    <a:alpha val="40000"/>
                  </a:prstClr>
                </a:outerShdw>
              </a:effectLst>
              <a:latin typeface="+mn-lt"/>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77826" name="Group 3"/>
          <p:cNvGrpSpPr>
            <a:grpSpLocks/>
          </p:cNvGrpSpPr>
          <p:nvPr/>
        </p:nvGrpSpPr>
        <p:grpSpPr bwMode="auto">
          <a:xfrm>
            <a:off x="0" y="5638800"/>
            <a:ext cx="9144000" cy="457200"/>
            <a:chOff x="0" y="5867400"/>
            <a:chExt cx="9144000" cy="457200"/>
          </a:xfrm>
        </p:grpSpPr>
        <p:sp>
          <p:nvSpPr>
            <p:cNvPr id="5" name="Rounded Rectangle 4">
              <a:hlinkClick r:id="rId3" action="ppaction://hlinksldjump"/>
            </p:cNvPr>
            <p:cNvSpPr/>
            <p:nvPr/>
          </p:nvSpPr>
          <p:spPr>
            <a:xfrm>
              <a:off x="3429000" y="5867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 action="ppaction://hlinkshowjump?jump=nextslide"/>
            </p:cNvPr>
            <p:cNvSpPr txBox="1"/>
            <p:nvPr/>
          </p:nvSpPr>
          <p:spPr>
            <a:xfrm>
              <a:off x="0" y="5867400"/>
              <a:ext cx="9144000" cy="369888"/>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Next Question!</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Box 9"/>
          <p:cNvSpPr txBox="1">
            <a:spLocks noChangeArrowheads="1"/>
          </p:cNvSpPr>
          <p:nvPr/>
        </p:nvSpPr>
        <p:spPr bwMode="auto">
          <a:xfrm>
            <a:off x="0" y="3048000"/>
            <a:ext cx="9144000" cy="400050"/>
          </a:xfrm>
          <a:prstGeom prst="rect">
            <a:avLst/>
          </a:prstGeom>
          <a:noFill/>
          <a:ln w="9525">
            <a:noFill/>
            <a:miter lim="800000"/>
            <a:headEnd/>
            <a:tailEnd/>
          </a:ln>
        </p:spPr>
        <p:txBody>
          <a:bodyPr>
            <a:spAutoFit/>
          </a:bodyPr>
          <a:lstStyle/>
          <a:p>
            <a:pPr algn="ctr"/>
            <a:r>
              <a:rPr lang="en-US" sz="2000">
                <a:latin typeface="Calibri" pitchFamily="34" charset="0"/>
              </a:rPr>
              <a:t>Which ecosystem has a very dry climate that is hot during the day and cool at night?</a:t>
            </a:r>
          </a:p>
        </p:txBody>
      </p:sp>
      <p:sp>
        <p:nvSpPr>
          <p:cNvPr id="79874" name="TextBox 11">
            <a:hlinkClick r:id="rId3" action="ppaction://hlinksldjump"/>
          </p:cNvPr>
          <p:cNvSpPr txBox="1">
            <a:spLocks noChangeArrowheads="1"/>
          </p:cNvSpPr>
          <p:nvPr/>
        </p:nvSpPr>
        <p:spPr bwMode="auto">
          <a:xfrm>
            <a:off x="0" y="3886200"/>
            <a:ext cx="9144000" cy="369888"/>
          </a:xfrm>
          <a:prstGeom prst="rect">
            <a:avLst/>
          </a:prstGeom>
          <a:noFill/>
          <a:ln w="9525">
            <a:noFill/>
            <a:miter lim="800000"/>
            <a:headEnd/>
            <a:tailEnd/>
          </a:ln>
        </p:spPr>
        <p:txBody>
          <a:bodyPr>
            <a:spAutoFit/>
          </a:bodyPr>
          <a:lstStyle/>
          <a:p>
            <a:pPr algn="ctr"/>
            <a:r>
              <a:rPr lang="en-US">
                <a:latin typeface="Calibri" pitchFamily="34" charset="0"/>
              </a:rPr>
              <a:t>A. Ocean ecosystem</a:t>
            </a:r>
          </a:p>
        </p:txBody>
      </p:sp>
      <p:sp>
        <p:nvSpPr>
          <p:cNvPr id="79875" name="TextBox 13">
            <a:hlinkClick r:id="rId4" action="ppaction://hlinksldjump"/>
          </p:cNvPr>
          <p:cNvSpPr txBox="1">
            <a:spLocks noChangeArrowheads="1"/>
          </p:cNvSpPr>
          <p:nvPr/>
        </p:nvSpPr>
        <p:spPr bwMode="auto">
          <a:xfrm>
            <a:off x="0" y="4953000"/>
            <a:ext cx="9144000" cy="369888"/>
          </a:xfrm>
          <a:prstGeom prst="rect">
            <a:avLst/>
          </a:prstGeom>
          <a:noFill/>
          <a:ln w="9525">
            <a:noFill/>
            <a:miter lim="800000"/>
            <a:headEnd/>
            <a:tailEnd/>
          </a:ln>
        </p:spPr>
        <p:txBody>
          <a:bodyPr>
            <a:spAutoFit/>
          </a:bodyPr>
          <a:lstStyle/>
          <a:p>
            <a:pPr algn="ctr"/>
            <a:r>
              <a:rPr lang="en-US">
                <a:latin typeface="Calibri" pitchFamily="34" charset="0"/>
              </a:rPr>
              <a:t>C. Desert ecosystem</a:t>
            </a:r>
          </a:p>
        </p:txBody>
      </p:sp>
      <p:grpSp>
        <p:nvGrpSpPr>
          <p:cNvPr id="79876" name="Group 8"/>
          <p:cNvGrpSpPr>
            <a:grpSpLocks/>
          </p:cNvGrpSpPr>
          <p:nvPr/>
        </p:nvGrpSpPr>
        <p:grpSpPr bwMode="auto">
          <a:xfrm>
            <a:off x="0" y="1066800"/>
            <a:ext cx="9144000" cy="862013"/>
            <a:chOff x="0" y="685800"/>
            <a:chExt cx="9144000" cy="861774"/>
          </a:xfrm>
        </p:grpSpPr>
        <p:sp>
          <p:nvSpPr>
            <p:cNvPr id="7" name="Rectangle 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79877" name="TextBox 8">
            <a:hlinkClick r:id="rId3" action="ppaction://hlinksldjump"/>
          </p:cNvPr>
          <p:cNvSpPr txBox="1">
            <a:spLocks noChangeArrowheads="1"/>
          </p:cNvSpPr>
          <p:nvPr/>
        </p:nvSpPr>
        <p:spPr bwMode="auto">
          <a:xfrm>
            <a:off x="0" y="4430713"/>
            <a:ext cx="9144000" cy="369887"/>
          </a:xfrm>
          <a:prstGeom prst="rect">
            <a:avLst/>
          </a:prstGeom>
          <a:noFill/>
          <a:ln w="9525">
            <a:noFill/>
            <a:miter lim="800000"/>
            <a:headEnd/>
            <a:tailEnd/>
          </a:ln>
        </p:spPr>
        <p:txBody>
          <a:bodyPr>
            <a:spAutoFit/>
          </a:bodyPr>
          <a:lstStyle/>
          <a:p>
            <a:pPr algn="ctr"/>
            <a:r>
              <a:rPr lang="en-US">
                <a:latin typeface="Calibri" pitchFamily="34" charset="0"/>
              </a:rPr>
              <a:t>B. Arctic ecosystem</a:t>
            </a: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rId4" action="ppaction://hlinksldjump"/>
          </p:cNvPr>
          <p:cNvSpPr txBox="1"/>
          <p:nvPr/>
        </p:nvSpPr>
        <p:spPr>
          <a:xfrm>
            <a:off x="0" y="54975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Go Back</a:t>
            </a:r>
            <a:endParaRPr lang="en-US" b="1" dirty="0">
              <a:effectLst>
                <a:outerShdw blurRad="50800" dist="38100" dir="2700000" algn="tl" rotWithShape="0">
                  <a:prstClr val="black">
                    <a:alpha val="40000"/>
                  </a:prstClr>
                </a:outerShdw>
              </a:effectLst>
              <a:latin typeface="+mn-lt"/>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83970" name="Group 3"/>
          <p:cNvGrpSpPr>
            <a:grpSpLocks/>
          </p:cNvGrpSpPr>
          <p:nvPr/>
        </p:nvGrpSpPr>
        <p:grpSpPr bwMode="auto">
          <a:xfrm>
            <a:off x="0" y="5638800"/>
            <a:ext cx="9144000" cy="457200"/>
            <a:chOff x="0" y="5867400"/>
            <a:chExt cx="9144000" cy="457200"/>
          </a:xfrm>
        </p:grpSpPr>
        <p:sp>
          <p:nvSpPr>
            <p:cNvPr id="5" name="Rounded Rectangle 4">
              <a:hlinkClick r:id="rId3" action="ppaction://hlinksldjump"/>
            </p:cNvPr>
            <p:cNvSpPr/>
            <p:nvPr/>
          </p:nvSpPr>
          <p:spPr>
            <a:xfrm>
              <a:off x="3429000" y="5867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 action="ppaction://hlinkshowjump?jump=nextslide"/>
            </p:cNvPr>
            <p:cNvSpPr txBox="1"/>
            <p:nvPr/>
          </p:nvSpPr>
          <p:spPr>
            <a:xfrm>
              <a:off x="0" y="5867400"/>
              <a:ext cx="9144000" cy="369888"/>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Next Question!</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Box 9"/>
          <p:cNvSpPr txBox="1">
            <a:spLocks noChangeArrowheads="1"/>
          </p:cNvSpPr>
          <p:nvPr/>
        </p:nvSpPr>
        <p:spPr bwMode="auto">
          <a:xfrm>
            <a:off x="0" y="3048000"/>
            <a:ext cx="9144000" cy="400050"/>
          </a:xfrm>
          <a:prstGeom prst="rect">
            <a:avLst/>
          </a:prstGeom>
          <a:noFill/>
          <a:ln w="9525">
            <a:noFill/>
            <a:miter lim="800000"/>
            <a:headEnd/>
            <a:tailEnd/>
          </a:ln>
        </p:spPr>
        <p:txBody>
          <a:bodyPr>
            <a:spAutoFit/>
          </a:bodyPr>
          <a:lstStyle/>
          <a:p>
            <a:pPr algn="ctr"/>
            <a:r>
              <a:rPr lang="en-US" sz="2000">
                <a:latin typeface="Calibri" pitchFamily="34" charset="0"/>
              </a:rPr>
              <a:t>True or False: Ocean ecosystems can range from cold to warm temperatures.</a:t>
            </a:r>
          </a:p>
        </p:txBody>
      </p:sp>
      <p:sp>
        <p:nvSpPr>
          <p:cNvPr id="86018" name="TextBox 11">
            <a:hlinkClick r:id="rId3" action="ppaction://hlinksldjump"/>
          </p:cNvPr>
          <p:cNvSpPr txBox="1">
            <a:spLocks noChangeArrowheads="1"/>
          </p:cNvSpPr>
          <p:nvPr/>
        </p:nvSpPr>
        <p:spPr bwMode="auto">
          <a:xfrm>
            <a:off x="0" y="3886200"/>
            <a:ext cx="9144000" cy="369888"/>
          </a:xfrm>
          <a:prstGeom prst="rect">
            <a:avLst/>
          </a:prstGeom>
          <a:noFill/>
          <a:ln w="9525">
            <a:noFill/>
            <a:miter lim="800000"/>
            <a:headEnd/>
            <a:tailEnd/>
          </a:ln>
        </p:spPr>
        <p:txBody>
          <a:bodyPr>
            <a:spAutoFit/>
          </a:bodyPr>
          <a:lstStyle/>
          <a:p>
            <a:pPr algn="ctr"/>
            <a:r>
              <a:rPr lang="en-US">
                <a:latin typeface="Calibri" pitchFamily="34" charset="0"/>
              </a:rPr>
              <a:t>True</a:t>
            </a:r>
          </a:p>
        </p:txBody>
      </p:sp>
      <p:sp>
        <p:nvSpPr>
          <p:cNvPr id="86019" name="TextBox 12">
            <a:hlinkClick r:id="rId4" action="ppaction://hlinksldjump" tooltip="Try again!"/>
          </p:cNvPr>
          <p:cNvSpPr txBox="1">
            <a:spLocks noChangeArrowheads="1"/>
          </p:cNvSpPr>
          <p:nvPr/>
        </p:nvSpPr>
        <p:spPr bwMode="auto">
          <a:xfrm>
            <a:off x="0" y="4419600"/>
            <a:ext cx="9144000" cy="369888"/>
          </a:xfrm>
          <a:prstGeom prst="rect">
            <a:avLst/>
          </a:prstGeom>
          <a:noFill/>
          <a:ln w="9525">
            <a:noFill/>
            <a:miter lim="800000"/>
            <a:headEnd/>
            <a:tailEnd/>
          </a:ln>
        </p:spPr>
        <p:txBody>
          <a:bodyPr>
            <a:spAutoFit/>
          </a:bodyPr>
          <a:lstStyle/>
          <a:p>
            <a:pPr algn="ctr"/>
            <a:r>
              <a:rPr lang="en-US">
                <a:latin typeface="Calibri" pitchFamily="34" charset="0"/>
              </a:rPr>
              <a:t>False</a:t>
            </a:r>
          </a:p>
        </p:txBody>
      </p:sp>
      <p:grpSp>
        <p:nvGrpSpPr>
          <p:cNvPr id="86020" name="Group 8"/>
          <p:cNvGrpSpPr>
            <a:grpSpLocks/>
          </p:cNvGrpSpPr>
          <p:nvPr/>
        </p:nvGrpSpPr>
        <p:grpSpPr bwMode="auto">
          <a:xfrm>
            <a:off x="0" y="1066800"/>
            <a:ext cx="9144000" cy="862013"/>
            <a:chOff x="0" y="685800"/>
            <a:chExt cx="9144000" cy="861774"/>
          </a:xfrm>
        </p:grpSpPr>
        <p:sp>
          <p:nvSpPr>
            <p:cNvPr id="7" name="Rectangle 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rId4" action="ppaction://hlinksldjump"/>
          </p:cNvPr>
          <p:cNvSpPr txBox="1"/>
          <p:nvPr/>
        </p:nvSpPr>
        <p:spPr>
          <a:xfrm>
            <a:off x="0" y="54975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Go Back</a:t>
            </a:r>
            <a:endParaRPr lang="en-US" b="1" dirty="0">
              <a:effectLst>
                <a:outerShdw blurRad="50800" dist="38100" dir="2700000" algn="tl" rotWithShape="0">
                  <a:prstClr val="black">
                    <a:alpha val="40000"/>
                  </a:prstClr>
                </a:outerShdw>
              </a:effectLst>
              <a:latin typeface="+mn-lt"/>
            </a:endParaRP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rId3" action="ppaction://hlinksldjump"/>
          </p:cNvPr>
          <p:cNvSpPr txBox="1"/>
          <p:nvPr/>
        </p:nvSpPr>
        <p:spPr>
          <a:xfrm>
            <a:off x="0" y="2895600"/>
            <a:ext cx="9144000" cy="553998"/>
          </a:xfrm>
          <a:prstGeom prst="rect">
            <a:avLst/>
          </a:prstGeom>
          <a:noFill/>
        </p:spPr>
        <p:txBody>
          <a:bodyPr>
            <a:spAutoFit/>
          </a:bodyPr>
          <a:lstStyle/>
          <a:p>
            <a:pPr algn="ctr" fontAlgn="auto">
              <a:spcBef>
                <a:spcPts val="0"/>
              </a:spcBef>
              <a:spcAft>
                <a:spcPts val="0"/>
              </a:spcAft>
              <a:defRPr/>
            </a:pPr>
            <a:r>
              <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90114" name="Group 6"/>
          <p:cNvGrpSpPr>
            <a:grpSpLocks/>
          </p:cNvGrpSpPr>
          <p:nvPr/>
        </p:nvGrpSpPr>
        <p:grpSpPr bwMode="auto">
          <a:xfrm>
            <a:off x="0" y="5638800"/>
            <a:ext cx="9144000" cy="457200"/>
            <a:chOff x="0" y="5638800"/>
            <a:chExt cx="9144000" cy="457200"/>
          </a:xfrm>
        </p:grpSpPr>
        <p:sp>
          <p:nvSpPr>
            <p:cNvPr id="5" name="Rounded Rectangle 4">
              <a:hlinkClick r:id="rId4" action="ppaction://hlinksldjump"/>
            </p:cNvPr>
            <p:cNvSpPr/>
            <p:nvPr/>
          </p:nvSpPr>
          <p:spPr>
            <a:xfrm>
              <a:off x="2057400" y="5638800"/>
              <a:ext cx="50292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6" name="TextBox 5">
              <a:hlinkClick r:id="rId3" action="ppaction://hlinksldjump"/>
            </p:cNvPr>
            <p:cNvSpPr txBox="1"/>
            <p:nvPr/>
          </p:nvSpPr>
          <p:spPr>
            <a:xfrm>
              <a:off x="0" y="5638800"/>
              <a:ext cx="9144000" cy="369888"/>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End of quiz!  Learn more about ecosystems!</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1"/>
          <p:cNvSpPr>
            <a:spLocks noGrp="1"/>
          </p:cNvSpPr>
          <p:nvPr>
            <p:ph idx="1"/>
          </p:nvPr>
        </p:nvSpPr>
        <p:spPr>
          <a:xfrm>
            <a:off x="228600" y="1524000"/>
            <a:ext cx="8686800" cy="5257800"/>
          </a:xfrm>
        </p:spPr>
        <p:txBody>
          <a:bodyPr/>
          <a:lstStyle/>
          <a:p>
            <a:pPr algn="ctr">
              <a:buFont typeface="Wingdings 2" pitchFamily="18" charset="2"/>
              <a:buNone/>
            </a:pPr>
            <a:r>
              <a:rPr lang="en-US" sz="1400" b="1" smtClean="0">
                <a:latin typeface="Calibri" pitchFamily="34" charset="0"/>
              </a:rPr>
              <a:t>Social Studies</a:t>
            </a:r>
            <a:r>
              <a:rPr lang="en-US" sz="1400" smtClean="0">
                <a:latin typeface="Calibri" pitchFamily="34" charset="0"/>
              </a:rPr>
              <a:t>: </a:t>
            </a:r>
            <a:r>
              <a:rPr lang="en-US" sz="1400" b="1" smtClean="0">
                <a:latin typeface="Calibri" pitchFamily="34" charset="0"/>
              </a:rPr>
              <a:t>Standard 3: Geography</a:t>
            </a:r>
            <a:endParaRPr lang="en-US" sz="1400" smtClean="0">
              <a:latin typeface="Calibri" pitchFamily="34" charset="0"/>
            </a:endParaRPr>
          </a:p>
          <a:p>
            <a:pPr algn="ctr">
              <a:buFont typeface="Wingdings 2" pitchFamily="18" charset="2"/>
              <a:buNone/>
            </a:pPr>
            <a:r>
              <a:rPr lang="en-US" sz="1400" smtClean="0">
                <a:latin typeface="Calibri" pitchFamily="34" charset="0"/>
              </a:rPr>
              <a:t>Students will explain that simple grid systems (latitude and longitude) are used to locate places on maps and globes, and will begin to understand the Earth/sun relationship, identify the distinctive physical and cultural features of their community, and explain the geographic relationships within their own community with the state and other states within the region.</a:t>
            </a:r>
          </a:p>
          <a:p>
            <a:pPr algn="ctr">
              <a:buFont typeface="Wingdings 2" pitchFamily="18" charset="2"/>
              <a:buNone/>
            </a:pPr>
            <a:r>
              <a:rPr lang="en-US" sz="1400" smtClean="0">
                <a:latin typeface="Calibri" pitchFamily="34" charset="0"/>
              </a:rPr>
              <a:t>	</a:t>
            </a:r>
          </a:p>
          <a:p>
            <a:pPr algn="ctr">
              <a:buFont typeface="Wingdings 2" pitchFamily="18" charset="2"/>
              <a:buNone/>
            </a:pPr>
            <a:r>
              <a:rPr lang="en-US" sz="1400" smtClean="0">
                <a:latin typeface="Calibri" pitchFamily="34" charset="0"/>
              </a:rPr>
              <a:t>	</a:t>
            </a:r>
            <a:r>
              <a:rPr lang="en-US" sz="1400" b="1" smtClean="0">
                <a:latin typeface="Calibri" pitchFamily="34" charset="0"/>
              </a:rPr>
              <a:t>3.3.10 </a:t>
            </a:r>
            <a:r>
              <a:rPr lang="en-US" sz="1400" smtClean="0">
                <a:latin typeface="Calibri" pitchFamily="34" charset="0"/>
              </a:rPr>
              <a:t>Environment and Society: Use a variety of information resources to identify regional environmental issues and examine the ways that people have tried to solve these problems.</a:t>
            </a:r>
            <a:r>
              <a:rPr lang="en-US" sz="1400" b="1" smtClean="0">
                <a:latin typeface="Calibri" pitchFamily="34" charset="0"/>
              </a:rPr>
              <a:t>  	</a:t>
            </a:r>
            <a:endParaRPr lang="en-US" sz="1400" smtClean="0">
              <a:latin typeface="Calibri" pitchFamily="34" charset="0"/>
            </a:endParaRPr>
          </a:p>
          <a:p>
            <a:pPr algn="ctr">
              <a:buFont typeface="Wingdings 2" pitchFamily="18" charset="2"/>
              <a:buNone/>
            </a:pPr>
            <a:r>
              <a:rPr lang="en-US" sz="1400" b="1" smtClean="0">
                <a:latin typeface="Calibri" pitchFamily="34" charset="0"/>
              </a:rPr>
              <a:t>	3.3.11 </a:t>
            </a:r>
            <a:r>
              <a:rPr lang="en-US" sz="1400" smtClean="0">
                <a:latin typeface="Calibri" pitchFamily="34" charset="0"/>
              </a:rPr>
              <a:t>Environment and Society: Identify and describe the relationship between human systems and physical systems and the impact they have on each other.</a:t>
            </a:r>
          </a:p>
          <a:p>
            <a:pPr algn="ctr">
              <a:buFont typeface="Wingdings 2" pitchFamily="18" charset="2"/>
              <a:buNone/>
            </a:pPr>
            <a:endParaRPr lang="en-US" sz="1400" b="1" smtClean="0">
              <a:latin typeface="Calibri" pitchFamily="34" charset="0"/>
            </a:endParaRPr>
          </a:p>
          <a:p>
            <a:pPr algn="ctr">
              <a:buFont typeface="Wingdings 2" pitchFamily="18" charset="2"/>
              <a:buNone/>
            </a:pPr>
            <a:r>
              <a:rPr lang="en-US" sz="1400" b="1" smtClean="0">
                <a:latin typeface="Calibri" pitchFamily="34" charset="0"/>
              </a:rPr>
              <a:t>Science Standard 4: The Living Environment</a:t>
            </a:r>
            <a:endParaRPr lang="en-US" sz="1400" smtClean="0">
              <a:latin typeface="Calibri" pitchFamily="34" charset="0"/>
            </a:endParaRPr>
          </a:p>
          <a:p>
            <a:pPr algn="ctr">
              <a:buFont typeface="Wingdings 2" pitchFamily="18" charset="2"/>
              <a:buNone/>
            </a:pPr>
            <a:r>
              <a:rPr lang="en-US" sz="1400" smtClean="0">
                <a:latin typeface="Calibri" pitchFamily="34" charset="0"/>
              </a:rPr>
              <a:t>Students learn about an increasing variety of organisms. They use appropriate tools and identify similarities and differences among them. Students explore how organisms satisfy their needs in typical environments.</a:t>
            </a:r>
          </a:p>
          <a:p>
            <a:pPr algn="ctr">
              <a:buFont typeface="Wingdings 2" pitchFamily="18" charset="2"/>
              <a:buNone/>
            </a:pPr>
            <a:r>
              <a:rPr lang="en-US" sz="1400" b="1" smtClean="0">
                <a:latin typeface="Calibri" pitchFamily="34" charset="0"/>
              </a:rPr>
              <a:t> </a:t>
            </a:r>
            <a:endParaRPr lang="en-US" sz="1400" smtClean="0">
              <a:latin typeface="Calibri" pitchFamily="34" charset="0"/>
            </a:endParaRPr>
          </a:p>
          <a:p>
            <a:pPr algn="ctr">
              <a:buFont typeface="Wingdings 2" pitchFamily="18" charset="2"/>
              <a:buNone/>
            </a:pPr>
            <a:r>
              <a:rPr lang="en-US" sz="1400" b="1" smtClean="0">
                <a:latin typeface="Calibri" pitchFamily="34" charset="0"/>
              </a:rPr>
              <a:t>3.4.1 </a:t>
            </a:r>
            <a:r>
              <a:rPr lang="en-US" sz="1400" smtClean="0">
                <a:latin typeface="Calibri" pitchFamily="34" charset="0"/>
              </a:rPr>
              <a:t>Demonstrate that a great variety of living things can be sorted into groups in  many ways using various features, such as how they look, where they live, and how they act, to decide which things belong to which group</a:t>
            </a:r>
          </a:p>
          <a:p>
            <a:pPr algn="ctr">
              <a:buFont typeface="Wingdings 2" pitchFamily="18" charset="2"/>
              <a:buNone/>
            </a:pPr>
            <a:r>
              <a:rPr lang="en-US" sz="1400" smtClean="0">
                <a:latin typeface="Calibri" pitchFamily="34" charset="0"/>
              </a:rPr>
              <a:t>	</a:t>
            </a:r>
            <a:r>
              <a:rPr lang="en-US" sz="1400" b="1" smtClean="0">
                <a:latin typeface="Calibri" pitchFamily="34" charset="0"/>
              </a:rPr>
              <a:t>3.4.2 </a:t>
            </a:r>
            <a:r>
              <a:rPr lang="en-US" sz="1400" smtClean="0">
                <a:latin typeface="Calibri" pitchFamily="34" charset="0"/>
              </a:rPr>
              <a:t>Explain that features used for grouping depend on the purpose of the grouping.</a:t>
            </a:r>
          </a:p>
        </p:txBody>
      </p:sp>
      <p:sp>
        <p:nvSpPr>
          <p:cNvPr id="3" name="Title 2"/>
          <p:cNvSpPr>
            <a:spLocks noGrp="1"/>
          </p:cNvSpPr>
          <p:nvPr>
            <p:ph type="title"/>
          </p:nvPr>
        </p:nvSpPr>
        <p:spPr>
          <a:xfrm>
            <a:off x="0" y="152400"/>
            <a:ext cx="9144000" cy="1219200"/>
          </a:xfrm>
        </p:spPr>
        <p:txBody>
          <a:bodyPr/>
          <a:lstStyle/>
          <a:p>
            <a:pPr algn="ctr" fontAlgn="auto">
              <a:spcAft>
                <a:spcPts val="0"/>
              </a:spcAft>
              <a:defRPr/>
            </a:pPr>
            <a:r>
              <a:rPr sz="4400" b="1" smtClean="0">
                <a:ln w="12700">
                  <a:solidFill>
                    <a:schemeClr val="tx2">
                      <a:satMod val="155000"/>
                    </a:schemeClr>
                  </a:solidFill>
                  <a:prstDash val="solid"/>
                </a:ln>
                <a:solidFill>
                  <a:schemeClr val="bg2">
                    <a:tint val="85000"/>
                    <a:satMod val="155000"/>
                  </a:schemeClr>
                </a:solidFill>
                <a:effectLst>
                  <a:outerShdw blurRad="50800" dist="38100" dir="5400000" algn="t" rotWithShape="0">
                    <a:prstClr val="black">
                      <a:alpha val="40000"/>
                    </a:prstClr>
                  </a:outerShdw>
                </a:effectLst>
                <a:latin typeface="Calibri" pitchFamily="34" charset="0"/>
              </a:rPr>
              <a:t>Third Grade Standards</a:t>
            </a:r>
            <a:endParaRPr sz="4400" b="1">
              <a:ln w="12700">
                <a:solidFill>
                  <a:schemeClr val="tx2">
                    <a:satMod val="155000"/>
                  </a:schemeClr>
                </a:solidFill>
                <a:prstDash val="solid"/>
              </a:ln>
              <a:solidFill>
                <a:schemeClr val="bg2">
                  <a:tint val="85000"/>
                  <a:satMod val="155000"/>
                </a:schemeClr>
              </a:solidFill>
              <a:effectLst>
                <a:outerShdw blurRad="50800" dist="38100" dir="5400000" algn="t" rotWithShape="0">
                  <a:prstClr val="black">
                    <a:alpha val="40000"/>
                  </a:prstClr>
                </a:outerShdw>
              </a:effectLst>
              <a:latin typeface="Calibri" pitchFamily="34" charset="0"/>
            </a:endParaRPr>
          </a:p>
        </p:txBody>
      </p:sp>
      <p:grpSp>
        <p:nvGrpSpPr>
          <p:cNvPr id="92163" name="Group 4"/>
          <p:cNvGrpSpPr>
            <a:grpSpLocks/>
          </p:cNvGrpSpPr>
          <p:nvPr/>
        </p:nvGrpSpPr>
        <p:grpSpPr bwMode="auto">
          <a:xfrm>
            <a:off x="6781800" y="6324600"/>
            <a:ext cx="3048000" cy="457200"/>
            <a:chOff x="3048000" y="6019800"/>
            <a:chExt cx="3048000" cy="457200"/>
          </a:xfrm>
        </p:grpSpPr>
        <p:sp>
          <p:nvSpPr>
            <p:cNvPr id="6" name="Rounded Rectangle 5">
              <a:hlinkClick r:id="rId3" action="ppaction://hlinksldjump"/>
            </p:cNvPr>
            <p:cNvSpPr/>
            <p:nvPr/>
          </p:nvSpPr>
          <p:spPr>
            <a:xfrm>
              <a:off x="3886200" y="6019800"/>
              <a:ext cx="13716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7" name="TextBox 6">
              <a:hlinkClick r:id="" action="ppaction://hlinkshowjump?jump=firstslide"/>
            </p:cNvPr>
            <p:cNvSpPr txBox="1"/>
            <p:nvPr/>
          </p:nvSpPr>
          <p:spPr>
            <a:xfrm>
              <a:off x="3048000" y="6019800"/>
              <a:ext cx="3048000" cy="369888"/>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Home</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9"/>
          <p:cNvSpPr txBox="1">
            <a:spLocks noChangeArrowheads="1"/>
          </p:cNvSpPr>
          <p:nvPr/>
        </p:nvSpPr>
        <p:spPr bwMode="auto">
          <a:xfrm>
            <a:off x="0" y="1600200"/>
            <a:ext cx="9144000" cy="400050"/>
          </a:xfrm>
          <a:prstGeom prst="rect">
            <a:avLst/>
          </a:prstGeom>
          <a:noFill/>
          <a:ln w="9525">
            <a:noFill/>
            <a:miter lim="800000"/>
            <a:headEnd/>
            <a:tailEnd/>
          </a:ln>
        </p:spPr>
        <p:txBody>
          <a:bodyPr>
            <a:spAutoFit/>
          </a:bodyPr>
          <a:lstStyle/>
          <a:p>
            <a:pPr algn="ctr"/>
            <a:r>
              <a:rPr lang="en-US" sz="2000">
                <a:latin typeface="Calibri" pitchFamily="34" charset="0"/>
              </a:rPr>
              <a:t>Location: All over the world: USA, Africa, Australia and Asia.</a:t>
            </a:r>
          </a:p>
        </p:txBody>
      </p:sp>
      <p:grpSp>
        <p:nvGrpSpPr>
          <p:cNvPr id="20482" name="Group 8"/>
          <p:cNvGrpSpPr>
            <a:grpSpLocks/>
          </p:cNvGrpSpPr>
          <p:nvPr/>
        </p:nvGrpSpPr>
        <p:grpSpPr bwMode="auto">
          <a:xfrm>
            <a:off x="0" y="457200"/>
            <a:ext cx="9144000" cy="862013"/>
            <a:chOff x="0" y="685800"/>
            <a:chExt cx="9144000" cy="861774"/>
          </a:xfrm>
        </p:grpSpPr>
        <p:sp>
          <p:nvSpPr>
            <p:cNvPr id="7" name="Rectangle 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Desert Ecosystem</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20483" name="TextBox 8"/>
          <p:cNvSpPr txBox="1">
            <a:spLocks noChangeArrowheads="1"/>
          </p:cNvSpPr>
          <p:nvPr/>
        </p:nvSpPr>
        <p:spPr bwMode="auto">
          <a:xfrm>
            <a:off x="0" y="2133600"/>
            <a:ext cx="9144000" cy="400050"/>
          </a:xfrm>
          <a:prstGeom prst="rect">
            <a:avLst/>
          </a:prstGeom>
          <a:noFill/>
          <a:ln w="9525">
            <a:noFill/>
            <a:miter lim="800000"/>
            <a:headEnd/>
            <a:tailEnd/>
          </a:ln>
        </p:spPr>
        <p:txBody>
          <a:bodyPr>
            <a:spAutoFit/>
          </a:bodyPr>
          <a:lstStyle/>
          <a:p>
            <a:pPr algn="ctr"/>
            <a:r>
              <a:rPr lang="en-US" sz="2000">
                <a:latin typeface="Calibri" pitchFamily="34" charset="0"/>
              </a:rPr>
              <a:t>Climate: Hot during the day, cold at night, very dry.</a:t>
            </a:r>
          </a:p>
        </p:txBody>
      </p:sp>
      <p:sp>
        <p:nvSpPr>
          <p:cNvPr id="20484" name="TextBox 10"/>
          <p:cNvSpPr txBox="1">
            <a:spLocks noChangeArrowheads="1"/>
          </p:cNvSpPr>
          <p:nvPr/>
        </p:nvSpPr>
        <p:spPr bwMode="auto">
          <a:xfrm>
            <a:off x="0" y="2667000"/>
            <a:ext cx="9144000" cy="400050"/>
          </a:xfrm>
          <a:prstGeom prst="rect">
            <a:avLst/>
          </a:prstGeom>
          <a:noFill/>
          <a:ln w="9525">
            <a:noFill/>
            <a:miter lim="800000"/>
            <a:headEnd/>
            <a:tailEnd/>
          </a:ln>
        </p:spPr>
        <p:txBody>
          <a:bodyPr>
            <a:spAutoFit/>
          </a:bodyPr>
          <a:lstStyle/>
          <a:p>
            <a:pPr algn="ctr"/>
            <a:r>
              <a:rPr lang="en-US" sz="2000">
                <a:latin typeface="Calibri" pitchFamily="34" charset="0"/>
              </a:rPr>
              <a:t>Landscape:</a:t>
            </a:r>
          </a:p>
        </p:txBody>
      </p:sp>
      <p:sp>
        <p:nvSpPr>
          <p:cNvPr id="20485" name="TextBox 14"/>
          <p:cNvSpPr txBox="1">
            <a:spLocks noChangeArrowheads="1"/>
          </p:cNvSpPr>
          <p:nvPr/>
        </p:nvSpPr>
        <p:spPr bwMode="auto">
          <a:xfrm>
            <a:off x="0" y="4495800"/>
            <a:ext cx="9144000" cy="400050"/>
          </a:xfrm>
          <a:prstGeom prst="rect">
            <a:avLst/>
          </a:prstGeom>
          <a:noFill/>
          <a:ln w="9525">
            <a:noFill/>
            <a:miter lim="800000"/>
            <a:headEnd/>
            <a:tailEnd/>
          </a:ln>
        </p:spPr>
        <p:txBody>
          <a:bodyPr>
            <a:spAutoFit/>
          </a:bodyPr>
          <a:lstStyle/>
          <a:p>
            <a:pPr algn="ctr"/>
            <a:r>
              <a:rPr lang="en-US" sz="2000">
                <a:latin typeface="Calibri" pitchFamily="34" charset="0"/>
              </a:rPr>
              <a:t>Animals:</a:t>
            </a:r>
          </a:p>
        </p:txBody>
      </p:sp>
      <p:pic>
        <p:nvPicPr>
          <p:cNvPr id="37890" name="Picture 2" descr="http://wallpapers.diq.ru/wallpapers/15/Big_Lizard,_Sahara_Desert.jpg"/>
          <p:cNvPicPr>
            <a:picLocks noChangeAspect="1" noChangeArrowheads="1"/>
          </p:cNvPicPr>
          <p:nvPr/>
        </p:nvPicPr>
        <p:blipFill>
          <a:blip r:embed="rId3" cstate="print"/>
          <a:srcRect/>
          <a:stretch>
            <a:fillRect/>
          </a:stretch>
        </p:blipFill>
        <p:spPr bwMode="auto">
          <a:xfrm>
            <a:off x="685800" y="4800600"/>
            <a:ext cx="1828800" cy="1371600"/>
          </a:xfrm>
          <a:prstGeom prst="rect">
            <a:avLst/>
          </a:prstGeom>
          <a:ln>
            <a:noFill/>
          </a:ln>
          <a:effectLst>
            <a:softEdge rad="112500"/>
          </a:effectLst>
        </p:spPr>
      </p:pic>
      <p:pic>
        <p:nvPicPr>
          <p:cNvPr id="37892" name="Picture 4" descr="http://www.deshow.net/d/file/animal/2009-03/camels-444-2.jpg"/>
          <p:cNvPicPr>
            <a:picLocks noChangeAspect="1" noChangeArrowheads="1"/>
          </p:cNvPicPr>
          <p:nvPr/>
        </p:nvPicPr>
        <p:blipFill>
          <a:blip r:embed="rId4" cstate="print"/>
          <a:srcRect/>
          <a:stretch>
            <a:fillRect/>
          </a:stretch>
        </p:blipFill>
        <p:spPr bwMode="auto">
          <a:xfrm>
            <a:off x="4648200" y="4800600"/>
            <a:ext cx="1828800" cy="1371600"/>
          </a:xfrm>
          <a:prstGeom prst="rect">
            <a:avLst/>
          </a:prstGeom>
          <a:ln>
            <a:noFill/>
          </a:ln>
          <a:effectLst>
            <a:softEdge rad="112500"/>
          </a:effectLst>
        </p:spPr>
      </p:pic>
      <p:pic>
        <p:nvPicPr>
          <p:cNvPr id="37894" name="Picture 6" descr="http://upload.wikimedia.org/wikipedia/commons/f/f5/Baja_California_Desert.jpg"/>
          <p:cNvPicPr>
            <a:picLocks noChangeAspect="1" noChangeArrowheads="1"/>
          </p:cNvPicPr>
          <p:nvPr/>
        </p:nvPicPr>
        <p:blipFill>
          <a:blip r:embed="rId5" cstate="print"/>
          <a:srcRect/>
          <a:stretch>
            <a:fillRect/>
          </a:stretch>
        </p:blipFill>
        <p:spPr bwMode="auto">
          <a:xfrm>
            <a:off x="762000" y="2971800"/>
            <a:ext cx="1828800" cy="1371600"/>
          </a:xfrm>
          <a:prstGeom prst="rect">
            <a:avLst/>
          </a:prstGeom>
          <a:ln>
            <a:noFill/>
          </a:ln>
          <a:effectLst>
            <a:softEdge rad="112500"/>
          </a:effectLst>
        </p:spPr>
      </p:pic>
      <p:pic>
        <p:nvPicPr>
          <p:cNvPr id="37896" name="Picture 8" descr="http://files.myopera.com/quachluan/albums/646282/Desert%20Landscape.jpg"/>
          <p:cNvPicPr>
            <a:picLocks noChangeAspect="1" noChangeArrowheads="1"/>
          </p:cNvPicPr>
          <p:nvPr/>
        </p:nvPicPr>
        <p:blipFill>
          <a:blip r:embed="rId6" cstate="print"/>
          <a:srcRect/>
          <a:stretch>
            <a:fillRect/>
          </a:stretch>
        </p:blipFill>
        <p:spPr bwMode="auto">
          <a:xfrm>
            <a:off x="2667000" y="2971800"/>
            <a:ext cx="1828800" cy="1371600"/>
          </a:xfrm>
          <a:prstGeom prst="rect">
            <a:avLst/>
          </a:prstGeom>
          <a:ln>
            <a:noFill/>
          </a:ln>
          <a:effectLst>
            <a:softEdge rad="112500"/>
          </a:effectLst>
        </p:spPr>
      </p:pic>
      <p:sp>
        <p:nvSpPr>
          <p:cNvPr id="20490" name="AutoShape 12" descr="http://www.marietta.edu/~biol/biomes/images/desert/arizona_desert_6219.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20491" name="AutoShape 16" descr="http://www.esquire.com/cm/esquire/images/Gd/desert-1108-lg.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37906" name="Picture 18" descr="http://www.esquire.com/cm/esquire/images/Gd/desert-1108-lg.jpg"/>
          <p:cNvPicPr>
            <a:picLocks noChangeAspect="1" noChangeArrowheads="1"/>
          </p:cNvPicPr>
          <p:nvPr/>
        </p:nvPicPr>
        <p:blipFill>
          <a:blip r:embed="rId7" cstate="print"/>
          <a:srcRect/>
          <a:stretch>
            <a:fillRect/>
          </a:stretch>
        </p:blipFill>
        <p:spPr bwMode="auto">
          <a:xfrm>
            <a:off x="6553200" y="2971800"/>
            <a:ext cx="1828800" cy="1371600"/>
          </a:xfrm>
          <a:prstGeom prst="rect">
            <a:avLst/>
          </a:prstGeom>
          <a:ln>
            <a:noFill/>
          </a:ln>
          <a:effectLst>
            <a:softEdge rad="112500"/>
          </a:effectLst>
        </p:spPr>
      </p:pic>
      <p:pic>
        <p:nvPicPr>
          <p:cNvPr id="37908" name="Picture 20" descr="http://images-0.redbubble.net/img/art/size:large/view:main/1843865-2-ripples-in-kelsos-singing-sand.jpg"/>
          <p:cNvPicPr>
            <a:picLocks noChangeAspect="1" noChangeArrowheads="1"/>
          </p:cNvPicPr>
          <p:nvPr/>
        </p:nvPicPr>
        <p:blipFill>
          <a:blip r:embed="rId8" cstate="print"/>
          <a:srcRect/>
          <a:stretch>
            <a:fillRect/>
          </a:stretch>
        </p:blipFill>
        <p:spPr bwMode="auto">
          <a:xfrm>
            <a:off x="4648200" y="2971800"/>
            <a:ext cx="1828799" cy="1371600"/>
          </a:xfrm>
          <a:prstGeom prst="rect">
            <a:avLst/>
          </a:prstGeom>
          <a:ln>
            <a:noFill/>
          </a:ln>
          <a:effectLst>
            <a:softEdge rad="112500"/>
          </a:effectLst>
        </p:spPr>
      </p:pic>
      <p:sp>
        <p:nvSpPr>
          <p:cNvPr id="20494" name="AutoShape 22" descr="http://www.wildnatureimages.com/images%202/040214-036..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37912" name="Picture 24" descr="http://www.wildnatureimages.com/images%202/040214-036..jpg"/>
          <p:cNvPicPr>
            <a:picLocks noChangeAspect="1" noChangeArrowheads="1"/>
          </p:cNvPicPr>
          <p:nvPr/>
        </p:nvPicPr>
        <p:blipFill>
          <a:blip r:embed="rId9" cstate="print"/>
          <a:srcRect/>
          <a:stretch>
            <a:fillRect/>
          </a:stretch>
        </p:blipFill>
        <p:spPr bwMode="auto">
          <a:xfrm>
            <a:off x="2667000" y="4800600"/>
            <a:ext cx="1828800" cy="1371600"/>
          </a:xfrm>
          <a:prstGeom prst="rect">
            <a:avLst/>
          </a:prstGeom>
          <a:ln>
            <a:noFill/>
          </a:ln>
          <a:effectLst>
            <a:softEdge rad="112500"/>
          </a:effectLst>
        </p:spPr>
      </p:pic>
      <p:pic>
        <p:nvPicPr>
          <p:cNvPr id="37914" name="Picture 26" descr="http://ic2.pbase.com/v3/10/209910/2/45796878.GreatBasinRattlesnake07_05_05.jpg"/>
          <p:cNvPicPr>
            <a:picLocks noChangeAspect="1" noChangeArrowheads="1"/>
          </p:cNvPicPr>
          <p:nvPr/>
        </p:nvPicPr>
        <p:blipFill>
          <a:blip r:embed="rId10" cstate="print"/>
          <a:srcRect/>
          <a:stretch>
            <a:fillRect/>
          </a:stretch>
        </p:blipFill>
        <p:spPr bwMode="auto">
          <a:xfrm>
            <a:off x="6553200" y="4800600"/>
            <a:ext cx="1828800" cy="1371600"/>
          </a:xfrm>
          <a:prstGeom prst="rect">
            <a:avLst/>
          </a:prstGeom>
          <a:ln>
            <a:noFill/>
          </a:ln>
          <a:effectLst>
            <a:softEdge rad="112500"/>
          </a:effectLst>
        </p:spPr>
      </p:pic>
      <p:grpSp>
        <p:nvGrpSpPr>
          <p:cNvPr id="20497" name="Group 20"/>
          <p:cNvGrpSpPr>
            <a:grpSpLocks/>
          </p:cNvGrpSpPr>
          <p:nvPr/>
        </p:nvGrpSpPr>
        <p:grpSpPr bwMode="auto">
          <a:xfrm>
            <a:off x="0" y="6248400"/>
            <a:ext cx="9144000" cy="457200"/>
            <a:chOff x="0" y="6248400"/>
            <a:chExt cx="9144000" cy="457200"/>
          </a:xfrm>
        </p:grpSpPr>
        <p:sp>
          <p:nvSpPr>
            <p:cNvPr id="22" name="Rounded Rectangle 21">
              <a:hlinkClick r:id="rId11" action="ppaction://hlinksldjump"/>
            </p:cNvPr>
            <p:cNvSpPr/>
            <p:nvPr/>
          </p:nvSpPr>
          <p:spPr>
            <a:xfrm>
              <a:off x="3429000" y="6248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23" name="TextBox 22">
              <a:hlinkClick r:id="rId12" action="ppaction://hlinksldjump"/>
            </p:cNvPr>
            <p:cNvSpPr txBox="1"/>
            <p:nvPr/>
          </p:nvSpPr>
          <p:spPr>
            <a:xfrm>
              <a:off x="0" y="62595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Back to ecosystems</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9"/>
          <p:cNvSpPr txBox="1">
            <a:spLocks noChangeArrowheads="1"/>
          </p:cNvSpPr>
          <p:nvPr/>
        </p:nvSpPr>
        <p:spPr bwMode="auto">
          <a:xfrm>
            <a:off x="0" y="1600200"/>
            <a:ext cx="9144000" cy="400050"/>
          </a:xfrm>
          <a:prstGeom prst="rect">
            <a:avLst/>
          </a:prstGeom>
          <a:noFill/>
          <a:ln w="9525">
            <a:noFill/>
            <a:miter lim="800000"/>
            <a:headEnd/>
            <a:tailEnd/>
          </a:ln>
        </p:spPr>
        <p:txBody>
          <a:bodyPr>
            <a:spAutoFit/>
          </a:bodyPr>
          <a:lstStyle/>
          <a:p>
            <a:pPr algn="ctr"/>
            <a:r>
              <a:rPr lang="en-US" sz="2000">
                <a:latin typeface="Calibri" pitchFamily="34" charset="0"/>
              </a:rPr>
              <a:t>Location: Africa (similar savannas can be found in Australia).</a:t>
            </a:r>
          </a:p>
        </p:txBody>
      </p:sp>
      <p:grpSp>
        <p:nvGrpSpPr>
          <p:cNvPr id="22530" name="Group 8"/>
          <p:cNvGrpSpPr>
            <a:grpSpLocks/>
          </p:cNvGrpSpPr>
          <p:nvPr/>
        </p:nvGrpSpPr>
        <p:grpSpPr bwMode="auto">
          <a:xfrm>
            <a:off x="0" y="457200"/>
            <a:ext cx="9144000" cy="838200"/>
            <a:chOff x="0" y="685800"/>
            <a:chExt cx="9144000" cy="838200"/>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15608"/>
            </a:xfrm>
            <a:prstGeom prst="rect">
              <a:avLst/>
            </a:prstGeom>
            <a:noFill/>
          </p:spPr>
          <p:txBody>
            <a:bodyPr>
              <a:spAutoFit/>
            </a:bodyPr>
            <a:lstStyle/>
            <a:p>
              <a:pPr algn="ctr" fontAlgn="auto">
                <a:spcBef>
                  <a:spcPts val="0"/>
                </a:spcBef>
                <a:spcAft>
                  <a:spcPts val="0"/>
                </a:spcAft>
                <a:defRPr/>
              </a:pPr>
              <a:r>
                <a:rPr lang="en-US" sz="47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Grassland Savanna Ecosystem</a:t>
              </a:r>
              <a:endParaRPr lang="en-US" sz="47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22531" name="TextBox 8"/>
          <p:cNvSpPr txBox="1">
            <a:spLocks noChangeArrowheads="1"/>
          </p:cNvSpPr>
          <p:nvPr/>
        </p:nvSpPr>
        <p:spPr bwMode="auto">
          <a:xfrm>
            <a:off x="0" y="2133600"/>
            <a:ext cx="9144000" cy="400050"/>
          </a:xfrm>
          <a:prstGeom prst="rect">
            <a:avLst/>
          </a:prstGeom>
          <a:noFill/>
          <a:ln w="9525">
            <a:noFill/>
            <a:miter lim="800000"/>
            <a:headEnd/>
            <a:tailEnd/>
          </a:ln>
        </p:spPr>
        <p:txBody>
          <a:bodyPr>
            <a:spAutoFit/>
          </a:bodyPr>
          <a:lstStyle/>
          <a:p>
            <a:pPr algn="ctr"/>
            <a:r>
              <a:rPr lang="en-US" sz="2000">
                <a:latin typeface="Calibri" pitchFamily="34" charset="0"/>
              </a:rPr>
              <a:t>Climate: Hot, mostly dry with short seasons of rain.</a:t>
            </a:r>
          </a:p>
        </p:txBody>
      </p:sp>
      <p:sp>
        <p:nvSpPr>
          <p:cNvPr id="22532" name="TextBox 10"/>
          <p:cNvSpPr txBox="1">
            <a:spLocks noChangeArrowheads="1"/>
          </p:cNvSpPr>
          <p:nvPr/>
        </p:nvSpPr>
        <p:spPr bwMode="auto">
          <a:xfrm>
            <a:off x="0" y="2590800"/>
            <a:ext cx="9144000" cy="400050"/>
          </a:xfrm>
          <a:prstGeom prst="rect">
            <a:avLst/>
          </a:prstGeom>
          <a:noFill/>
          <a:ln w="9525">
            <a:noFill/>
            <a:miter lim="800000"/>
            <a:headEnd/>
            <a:tailEnd/>
          </a:ln>
        </p:spPr>
        <p:txBody>
          <a:bodyPr>
            <a:spAutoFit/>
          </a:bodyPr>
          <a:lstStyle/>
          <a:p>
            <a:pPr algn="ctr"/>
            <a:r>
              <a:rPr lang="en-US" sz="2000">
                <a:latin typeface="Calibri" pitchFamily="34" charset="0"/>
              </a:rPr>
              <a:t>Landscape:</a:t>
            </a:r>
          </a:p>
        </p:txBody>
      </p:sp>
      <p:sp>
        <p:nvSpPr>
          <p:cNvPr id="22533" name="TextBox 14"/>
          <p:cNvSpPr txBox="1">
            <a:spLocks noChangeArrowheads="1"/>
          </p:cNvSpPr>
          <p:nvPr/>
        </p:nvSpPr>
        <p:spPr bwMode="auto">
          <a:xfrm>
            <a:off x="0" y="4419600"/>
            <a:ext cx="9144000" cy="400050"/>
          </a:xfrm>
          <a:prstGeom prst="rect">
            <a:avLst/>
          </a:prstGeom>
          <a:noFill/>
          <a:ln w="9525">
            <a:noFill/>
            <a:miter lim="800000"/>
            <a:headEnd/>
            <a:tailEnd/>
          </a:ln>
        </p:spPr>
        <p:txBody>
          <a:bodyPr>
            <a:spAutoFit/>
          </a:bodyPr>
          <a:lstStyle/>
          <a:p>
            <a:pPr algn="ctr"/>
            <a:r>
              <a:rPr lang="en-US" sz="2000">
                <a:latin typeface="Calibri" pitchFamily="34" charset="0"/>
              </a:rPr>
              <a:t>Animals:</a:t>
            </a:r>
          </a:p>
        </p:txBody>
      </p:sp>
      <p:sp>
        <p:nvSpPr>
          <p:cNvPr id="22534" name="AutoShape 12" descr="http://www.marietta.edu/~biol/biomes/images/desert/arizona_desert_6219.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22535" name="AutoShape 16" descr="http://www.esquire.com/cm/esquire/images/Gd/desert-1108-lg.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22536" name="AutoShape 22" descr="http://www.wildnatureimages.com/images%202/040214-036..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2050" name="Picture 2" descr="http://www.elephantcountryweb.com/savanna_elephant.jpeg"/>
          <p:cNvPicPr>
            <a:picLocks noChangeAspect="1" noChangeArrowheads="1"/>
          </p:cNvPicPr>
          <p:nvPr/>
        </p:nvPicPr>
        <p:blipFill>
          <a:blip r:embed="rId3" cstate="print"/>
          <a:srcRect/>
          <a:stretch>
            <a:fillRect/>
          </a:stretch>
        </p:blipFill>
        <p:spPr bwMode="auto">
          <a:xfrm>
            <a:off x="533400" y="4724400"/>
            <a:ext cx="1917700" cy="1371600"/>
          </a:xfrm>
          <a:prstGeom prst="rect">
            <a:avLst/>
          </a:prstGeom>
          <a:ln>
            <a:noFill/>
          </a:ln>
          <a:effectLst>
            <a:softEdge rad="112500"/>
          </a:effectLst>
        </p:spPr>
      </p:pic>
      <p:pic>
        <p:nvPicPr>
          <p:cNvPr id="2052" name="Picture 4" descr="http://nationalzoo.si.edu/Animals/AfricanSavanna/images/covers/cover_zebra.jpg"/>
          <p:cNvPicPr>
            <a:picLocks noChangeAspect="1" noChangeArrowheads="1"/>
          </p:cNvPicPr>
          <p:nvPr/>
        </p:nvPicPr>
        <p:blipFill>
          <a:blip r:embed="rId4" cstate="print"/>
          <a:srcRect/>
          <a:stretch>
            <a:fillRect/>
          </a:stretch>
        </p:blipFill>
        <p:spPr bwMode="auto">
          <a:xfrm>
            <a:off x="6629400" y="4800600"/>
            <a:ext cx="1841499" cy="1371600"/>
          </a:xfrm>
          <a:prstGeom prst="rect">
            <a:avLst/>
          </a:prstGeom>
          <a:ln>
            <a:noFill/>
          </a:ln>
          <a:effectLst>
            <a:softEdge rad="112500"/>
          </a:effectLst>
        </p:spPr>
      </p:pic>
      <p:pic>
        <p:nvPicPr>
          <p:cNvPr id="2054" name="Picture 6" descr="http://savannaenvironment.files.wordpress.com/2008/04/lions.jpg"/>
          <p:cNvPicPr>
            <a:picLocks noChangeAspect="1" noChangeArrowheads="1"/>
          </p:cNvPicPr>
          <p:nvPr/>
        </p:nvPicPr>
        <p:blipFill>
          <a:blip r:embed="rId5" cstate="print"/>
          <a:srcRect/>
          <a:stretch>
            <a:fillRect/>
          </a:stretch>
        </p:blipFill>
        <p:spPr bwMode="auto">
          <a:xfrm>
            <a:off x="4572000" y="4724400"/>
            <a:ext cx="1828800" cy="1371600"/>
          </a:xfrm>
          <a:prstGeom prst="rect">
            <a:avLst/>
          </a:prstGeom>
          <a:ln>
            <a:noFill/>
          </a:ln>
          <a:effectLst>
            <a:softEdge rad="112500"/>
          </a:effectLst>
        </p:spPr>
      </p:pic>
      <p:pic>
        <p:nvPicPr>
          <p:cNvPr id="2056" name="Picture 8" descr="http://images.stanzapub.com/readers/2009/02/06/antdesk0255_1.jpg"/>
          <p:cNvPicPr>
            <a:picLocks noChangeAspect="1" noChangeArrowheads="1"/>
          </p:cNvPicPr>
          <p:nvPr/>
        </p:nvPicPr>
        <p:blipFill>
          <a:blip r:embed="rId6" cstate="print"/>
          <a:srcRect/>
          <a:stretch>
            <a:fillRect/>
          </a:stretch>
        </p:blipFill>
        <p:spPr bwMode="auto">
          <a:xfrm>
            <a:off x="2514600" y="4724400"/>
            <a:ext cx="1917700" cy="1371600"/>
          </a:xfrm>
          <a:prstGeom prst="rect">
            <a:avLst/>
          </a:prstGeom>
          <a:ln>
            <a:noFill/>
          </a:ln>
          <a:effectLst>
            <a:softEdge rad="112500"/>
          </a:effectLst>
        </p:spPr>
      </p:pic>
      <p:pic>
        <p:nvPicPr>
          <p:cNvPr id="2058" name="Picture 10" descr="http://www.maion.com/photography/_photos/nami0770.jpg"/>
          <p:cNvPicPr>
            <a:picLocks noChangeAspect="1" noChangeArrowheads="1"/>
          </p:cNvPicPr>
          <p:nvPr/>
        </p:nvPicPr>
        <p:blipFill>
          <a:blip r:embed="rId7" cstate="print"/>
          <a:srcRect/>
          <a:stretch>
            <a:fillRect/>
          </a:stretch>
        </p:blipFill>
        <p:spPr bwMode="auto">
          <a:xfrm>
            <a:off x="609600" y="2971800"/>
            <a:ext cx="1841500" cy="1371600"/>
          </a:xfrm>
          <a:prstGeom prst="rect">
            <a:avLst/>
          </a:prstGeom>
          <a:ln>
            <a:noFill/>
          </a:ln>
          <a:effectLst>
            <a:softEdge rad="112500"/>
          </a:effectLst>
        </p:spPr>
      </p:pic>
      <p:pic>
        <p:nvPicPr>
          <p:cNvPr id="2060" name="Picture 12" descr="http://k41.pbase.com/o3/34/123234/1/88533786.uTZgQgP6.070901IMG_322501.jpg"/>
          <p:cNvPicPr>
            <a:picLocks noChangeAspect="1" noChangeArrowheads="1"/>
          </p:cNvPicPr>
          <p:nvPr/>
        </p:nvPicPr>
        <p:blipFill>
          <a:blip r:embed="rId8" cstate="print"/>
          <a:srcRect/>
          <a:stretch>
            <a:fillRect/>
          </a:stretch>
        </p:blipFill>
        <p:spPr bwMode="auto">
          <a:xfrm>
            <a:off x="2590800" y="2971800"/>
            <a:ext cx="1917700" cy="1371600"/>
          </a:xfrm>
          <a:prstGeom prst="rect">
            <a:avLst/>
          </a:prstGeom>
          <a:ln>
            <a:noFill/>
          </a:ln>
          <a:effectLst>
            <a:softEdge rad="112500"/>
          </a:effectLst>
        </p:spPr>
      </p:pic>
      <p:pic>
        <p:nvPicPr>
          <p:cNvPr id="2062" name="Picture 14" descr="http://media-2.web.britannica.com/eb-media/66/94366-004.jpg"/>
          <p:cNvPicPr>
            <a:picLocks noChangeAspect="1" noChangeArrowheads="1"/>
          </p:cNvPicPr>
          <p:nvPr/>
        </p:nvPicPr>
        <p:blipFill>
          <a:blip r:embed="rId9" cstate="print"/>
          <a:srcRect/>
          <a:stretch>
            <a:fillRect/>
          </a:stretch>
        </p:blipFill>
        <p:spPr bwMode="auto">
          <a:xfrm>
            <a:off x="4648200" y="2971800"/>
            <a:ext cx="1917700" cy="1371600"/>
          </a:xfrm>
          <a:prstGeom prst="rect">
            <a:avLst/>
          </a:prstGeom>
          <a:ln>
            <a:noFill/>
          </a:ln>
          <a:effectLst>
            <a:softEdge rad="112500"/>
          </a:effectLst>
        </p:spPr>
      </p:pic>
      <p:pic>
        <p:nvPicPr>
          <p:cNvPr id="2064" name="Picture 16" descr="http://www.blueplanetbiomes.org/images/UmbrellaThornAcacia.jpg"/>
          <p:cNvPicPr>
            <a:picLocks noChangeAspect="1" noChangeArrowheads="1"/>
          </p:cNvPicPr>
          <p:nvPr/>
        </p:nvPicPr>
        <p:blipFill>
          <a:blip r:embed="rId10" cstate="print"/>
          <a:srcRect/>
          <a:stretch>
            <a:fillRect/>
          </a:stretch>
        </p:blipFill>
        <p:spPr bwMode="auto">
          <a:xfrm>
            <a:off x="6629400" y="2971800"/>
            <a:ext cx="1839017" cy="1371600"/>
          </a:xfrm>
          <a:prstGeom prst="rect">
            <a:avLst/>
          </a:prstGeom>
          <a:ln>
            <a:noFill/>
          </a:ln>
          <a:effectLst>
            <a:softEdge rad="112500"/>
          </a:effectLst>
        </p:spPr>
      </p:pic>
      <p:grpSp>
        <p:nvGrpSpPr>
          <p:cNvPr id="22545" name="Group 20"/>
          <p:cNvGrpSpPr>
            <a:grpSpLocks/>
          </p:cNvGrpSpPr>
          <p:nvPr/>
        </p:nvGrpSpPr>
        <p:grpSpPr bwMode="auto">
          <a:xfrm>
            <a:off x="0" y="6248400"/>
            <a:ext cx="9144000" cy="457200"/>
            <a:chOff x="0" y="6248400"/>
            <a:chExt cx="9144000" cy="457200"/>
          </a:xfrm>
        </p:grpSpPr>
        <p:sp>
          <p:nvSpPr>
            <p:cNvPr id="22" name="Rounded Rectangle 21">
              <a:hlinkClick r:id="rId11" action="ppaction://hlinksldjump"/>
            </p:cNvPr>
            <p:cNvSpPr/>
            <p:nvPr/>
          </p:nvSpPr>
          <p:spPr>
            <a:xfrm>
              <a:off x="3429000" y="6248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23" name="TextBox 22">
              <a:hlinkClick r:id="rId12" action="ppaction://hlinksldjump"/>
            </p:cNvPr>
            <p:cNvSpPr txBox="1"/>
            <p:nvPr/>
          </p:nvSpPr>
          <p:spPr>
            <a:xfrm>
              <a:off x="0" y="62595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Back to ecosystems</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9"/>
          <p:cNvSpPr txBox="1">
            <a:spLocks noChangeArrowheads="1"/>
          </p:cNvSpPr>
          <p:nvPr/>
        </p:nvSpPr>
        <p:spPr bwMode="auto">
          <a:xfrm>
            <a:off x="0" y="1524000"/>
            <a:ext cx="9144000" cy="400050"/>
          </a:xfrm>
          <a:prstGeom prst="rect">
            <a:avLst/>
          </a:prstGeom>
          <a:noFill/>
          <a:ln w="9525">
            <a:noFill/>
            <a:miter lim="800000"/>
            <a:headEnd/>
            <a:tailEnd/>
          </a:ln>
        </p:spPr>
        <p:txBody>
          <a:bodyPr>
            <a:spAutoFit/>
          </a:bodyPr>
          <a:lstStyle/>
          <a:p>
            <a:pPr algn="ctr"/>
            <a:r>
              <a:rPr lang="en-US" sz="2000">
                <a:latin typeface="Calibri" pitchFamily="34" charset="0"/>
              </a:rPr>
              <a:t>Location: All of the world. Four major oceans: Arctic, Indian, Pacific and Atlantic</a:t>
            </a:r>
          </a:p>
        </p:txBody>
      </p:sp>
      <p:grpSp>
        <p:nvGrpSpPr>
          <p:cNvPr id="24578" name="Group 8"/>
          <p:cNvGrpSpPr>
            <a:grpSpLocks/>
          </p:cNvGrpSpPr>
          <p:nvPr/>
        </p:nvGrpSpPr>
        <p:grpSpPr bwMode="auto">
          <a:xfrm>
            <a:off x="0" y="304800"/>
            <a:ext cx="9144000" cy="862013"/>
            <a:chOff x="0" y="685800"/>
            <a:chExt cx="9144000" cy="861774"/>
          </a:xfrm>
        </p:grpSpPr>
        <p:sp>
          <p:nvSpPr>
            <p:cNvPr id="7" name="Rectangle 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Ocean Ecosystem</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24579" name="TextBox 8"/>
          <p:cNvSpPr txBox="1">
            <a:spLocks noChangeArrowheads="1"/>
          </p:cNvSpPr>
          <p:nvPr/>
        </p:nvSpPr>
        <p:spPr bwMode="auto">
          <a:xfrm>
            <a:off x="0" y="2133600"/>
            <a:ext cx="9144000" cy="400050"/>
          </a:xfrm>
          <a:prstGeom prst="rect">
            <a:avLst/>
          </a:prstGeom>
          <a:noFill/>
          <a:ln w="9525">
            <a:noFill/>
            <a:miter lim="800000"/>
            <a:headEnd/>
            <a:tailEnd/>
          </a:ln>
        </p:spPr>
        <p:txBody>
          <a:bodyPr>
            <a:spAutoFit/>
          </a:bodyPr>
          <a:lstStyle/>
          <a:p>
            <a:pPr algn="ctr"/>
            <a:r>
              <a:rPr lang="en-US" sz="2000">
                <a:latin typeface="Calibri" pitchFamily="34" charset="0"/>
              </a:rPr>
              <a:t>Climate: Depending on location, ranges from freezing cold to warm temperatures</a:t>
            </a:r>
          </a:p>
        </p:txBody>
      </p:sp>
      <p:sp>
        <p:nvSpPr>
          <p:cNvPr id="24580" name="TextBox 10"/>
          <p:cNvSpPr txBox="1">
            <a:spLocks noChangeArrowheads="1"/>
          </p:cNvSpPr>
          <p:nvPr/>
        </p:nvSpPr>
        <p:spPr bwMode="auto">
          <a:xfrm>
            <a:off x="0" y="2667000"/>
            <a:ext cx="9144000" cy="400050"/>
          </a:xfrm>
          <a:prstGeom prst="rect">
            <a:avLst/>
          </a:prstGeom>
          <a:noFill/>
          <a:ln w="9525">
            <a:noFill/>
            <a:miter lim="800000"/>
            <a:headEnd/>
            <a:tailEnd/>
          </a:ln>
        </p:spPr>
        <p:txBody>
          <a:bodyPr>
            <a:spAutoFit/>
          </a:bodyPr>
          <a:lstStyle/>
          <a:p>
            <a:pPr algn="ctr"/>
            <a:r>
              <a:rPr lang="en-US" sz="2000">
                <a:latin typeface="Calibri" pitchFamily="34" charset="0"/>
              </a:rPr>
              <a:t>Landscape:</a:t>
            </a:r>
          </a:p>
        </p:txBody>
      </p:sp>
      <p:sp>
        <p:nvSpPr>
          <p:cNvPr id="24581" name="TextBox 14"/>
          <p:cNvSpPr txBox="1">
            <a:spLocks noChangeArrowheads="1"/>
          </p:cNvSpPr>
          <p:nvPr/>
        </p:nvSpPr>
        <p:spPr bwMode="auto">
          <a:xfrm>
            <a:off x="0" y="4419600"/>
            <a:ext cx="9144000" cy="400050"/>
          </a:xfrm>
          <a:prstGeom prst="rect">
            <a:avLst/>
          </a:prstGeom>
          <a:noFill/>
          <a:ln w="9525">
            <a:noFill/>
            <a:miter lim="800000"/>
            <a:headEnd/>
            <a:tailEnd/>
          </a:ln>
        </p:spPr>
        <p:txBody>
          <a:bodyPr>
            <a:spAutoFit/>
          </a:bodyPr>
          <a:lstStyle/>
          <a:p>
            <a:pPr algn="ctr"/>
            <a:r>
              <a:rPr lang="en-US" sz="2000">
                <a:latin typeface="Calibri" pitchFamily="34" charset="0"/>
              </a:rPr>
              <a:t>Animals:</a:t>
            </a:r>
          </a:p>
        </p:txBody>
      </p:sp>
      <p:sp>
        <p:nvSpPr>
          <p:cNvPr id="24582" name="AutoShape 4" descr="http://www.nasa.gov/images/content/231290main_permafrostearth_HI.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24583" name="AutoShape 6" descr="http://www.nasa.gov/images/content/231290main_permafrostearth_HI.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onstantia" pitchFamily="18" charset="0"/>
            </a:endParaRPr>
          </a:p>
        </p:txBody>
      </p:sp>
      <p:sp>
        <p:nvSpPr>
          <p:cNvPr id="24584" name="AutoShape 8" descr="http://www.nasa.gov/images/content/231290main_permafrostearth_HI.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82946" name="Picture 2" descr="http://www.noaa.gov/features/economic_0708/images/coralreef.jpg"/>
          <p:cNvPicPr>
            <a:picLocks noChangeAspect="1" noChangeArrowheads="1"/>
          </p:cNvPicPr>
          <p:nvPr/>
        </p:nvPicPr>
        <p:blipFill>
          <a:blip r:embed="rId3" cstate="print"/>
          <a:srcRect/>
          <a:stretch>
            <a:fillRect/>
          </a:stretch>
        </p:blipFill>
        <p:spPr bwMode="auto">
          <a:xfrm>
            <a:off x="763029" y="2971800"/>
            <a:ext cx="1827771" cy="1371600"/>
          </a:xfrm>
          <a:prstGeom prst="rect">
            <a:avLst/>
          </a:prstGeom>
          <a:ln>
            <a:noFill/>
          </a:ln>
          <a:effectLst>
            <a:softEdge rad="112500"/>
          </a:effectLst>
        </p:spPr>
      </p:pic>
      <p:pic>
        <p:nvPicPr>
          <p:cNvPr id="82948" name="Picture 4" descr="http://www.deviantart.com/download/48968171/Underwater_Ocean_Floor_Light_by_Della_Stock.jpg"/>
          <p:cNvPicPr>
            <a:picLocks noChangeAspect="1" noChangeArrowheads="1"/>
          </p:cNvPicPr>
          <p:nvPr/>
        </p:nvPicPr>
        <p:blipFill>
          <a:blip r:embed="rId4" cstate="print"/>
          <a:srcRect/>
          <a:stretch>
            <a:fillRect/>
          </a:stretch>
        </p:blipFill>
        <p:spPr bwMode="auto">
          <a:xfrm>
            <a:off x="2743201" y="2971800"/>
            <a:ext cx="1828799" cy="1371600"/>
          </a:xfrm>
          <a:prstGeom prst="rect">
            <a:avLst/>
          </a:prstGeom>
          <a:ln>
            <a:noFill/>
          </a:ln>
          <a:effectLst>
            <a:softEdge rad="112500"/>
          </a:effectLst>
        </p:spPr>
      </p:pic>
      <p:pic>
        <p:nvPicPr>
          <p:cNvPr id="82950" name="Picture 6" descr="http://laddish.net/events/2008/0127.mexico/photos_web/scuba/2008_0206_14.33a.%20Manta%20Ray%20gliding%20over%20ocean%20floor%20covered%20with%20mushroom%20thingies.jpg"/>
          <p:cNvPicPr>
            <a:picLocks noChangeAspect="1" noChangeArrowheads="1"/>
          </p:cNvPicPr>
          <p:nvPr/>
        </p:nvPicPr>
        <p:blipFill>
          <a:blip r:embed="rId5" cstate="print"/>
          <a:srcRect r="513" b="7009"/>
          <a:stretch>
            <a:fillRect/>
          </a:stretch>
        </p:blipFill>
        <p:spPr bwMode="auto">
          <a:xfrm>
            <a:off x="6629400" y="2971800"/>
            <a:ext cx="1828799" cy="1371600"/>
          </a:xfrm>
          <a:prstGeom prst="rect">
            <a:avLst/>
          </a:prstGeom>
          <a:ln>
            <a:noFill/>
          </a:ln>
          <a:effectLst>
            <a:softEdge rad="112500"/>
          </a:effectLst>
        </p:spPr>
      </p:pic>
      <p:pic>
        <p:nvPicPr>
          <p:cNvPr id="82952" name="Picture 8" descr="Underwater Volcano">
            <a:hlinkClick r:id="rId6"/>
          </p:cNvPr>
          <p:cNvPicPr>
            <a:picLocks noChangeAspect="1" noChangeArrowheads="1"/>
          </p:cNvPicPr>
          <p:nvPr/>
        </p:nvPicPr>
        <p:blipFill>
          <a:blip r:embed="rId7" cstate="print"/>
          <a:srcRect r="867" b="10535"/>
          <a:stretch>
            <a:fillRect/>
          </a:stretch>
        </p:blipFill>
        <p:spPr bwMode="auto">
          <a:xfrm>
            <a:off x="4648200" y="2971800"/>
            <a:ext cx="1825625" cy="1371600"/>
          </a:xfrm>
          <a:prstGeom prst="rect">
            <a:avLst/>
          </a:prstGeom>
          <a:ln>
            <a:noFill/>
          </a:ln>
          <a:effectLst>
            <a:softEdge rad="112500"/>
          </a:effectLst>
        </p:spPr>
      </p:pic>
      <p:pic>
        <p:nvPicPr>
          <p:cNvPr id="82954" name="Picture 10" descr="http://scrapetv.com/News/News%20Pages/Everyone%20Else/images-3/sea-turtle-1.jpg"/>
          <p:cNvPicPr>
            <a:picLocks noChangeAspect="1" noChangeArrowheads="1"/>
          </p:cNvPicPr>
          <p:nvPr/>
        </p:nvPicPr>
        <p:blipFill>
          <a:blip r:embed="rId8" cstate="print"/>
          <a:srcRect/>
          <a:stretch>
            <a:fillRect/>
          </a:stretch>
        </p:blipFill>
        <p:spPr bwMode="auto">
          <a:xfrm>
            <a:off x="749301" y="4724400"/>
            <a:ext cx="1841499" cy="1371600"/>
          </a:xfrm>
          <a:prstGeom prst="rect">
            <a:avLst/>
          </a:prstGeom>
          <a:ln>
            <a:noFill/>
          </a:ln>
          <a:effectLst>
            <a:softEdge rad="112500"/>
          </a:effectLst>
        </p:spPr>
      </p:pic>
      <p:pic>
        <p:nvPicPr>
          <p:cNvPr id="26" name="Picture 25" descr="http://www.richard-seaman.com/Wallpaper/Nature/Underwater/Fish/ClownAnemonefishesAtEdgeOfAnemone.jpg"/>
          <p:cNvPicPr/>
          <p:nvPr/>
        </p:nvPicPr>
        <p:blipFill>
          <a:blip r:embed="rId9" cstate="print"/>
          <a:srcRect/>
          <a:stretch>
            <a:fillRect/>
          </a:stretch>
        </p:blipFill>
        <p:spPr bwMode="auto">
          <a:xfrm>
            <a:off x="2743200" y="4724400"/>
            <a:ext cx="1828800" cy="1371600"/>
          </a:xfrm>
          <a:prstGeom prst="rect">
            <a:avLst/>
          </a:prstGeom>
          <a:ln>
            <a:noFill/>
          </a:ln>
          <a:effectLst>
            <a:softEdge rad="112500"/>
          </a:effectLst>
        </p:spPr>
      </p:pic>
      <p:pic>
        <p:nvPicPr>
          <p:cNvPr id="27" name="Picture 26" descr="Starfish"/>
          <p:cNvPicPr/>
          <p:nvPr/>
        </p:nvPicPr>
        <p:blipFill>
          <a:blip r:embed="rId10" cstate="print"/>
          <a:srcRect/>
          <a:stretch>
            <a:fillRect/>
          </a:stretch>
        </p:blipFill>
        <p:spPr bwMode="auto">
          <a:xfrm>
            <a:off x="4648200" y="4724400"/>
            <a:ext cx="1828800" cy="1371600"/>
          </a:xfrm>
          <a:prstGeom prst="rect">
            <a:avLst/>
          </a:prstGeom>
          <a:ln>
            <a:noFill/>
          </a:ln>
          <a:effectLst>
            <a:softEdge rad="112500"/>
          </a:effectLst>
        </p:spPr>
      </p:pic>
      <p:pic>
        <p:nvPicPr>
          <p:cNvPr id="82956" name="Picture 12" descr="http://www.savebay.info/projects/dolphins/SubPageDolphin.jpg"/>
          <p:cNvPicPr>
            <a:picLocks noChangeAspect="1" noChangeArrowheads="1"/>
          </p:cNvPicPr>
          <p:nvPr/>
        </p:nvPicPr>
        <p:blipFill>
          <a:blip r:embed="rId11" cstate="print"/>
          <a:srcRect/>
          <a:stretch>
            <a:fillRect/>
          </a:stretch>
        </p:blipFill>
        <p:spPr bwMode="auto">
          <a:xfrm>
            <a:off x="6629400" y="4724400"/>
            <a:ext cx="1828800" cy="1371600"/>
          </a:xfrm>
          <a:prstGeom prst="rect">
            <a:avLst/>
          </a:prstGeom>
          <a:ln>
            <a:noFill/>
          </a:ln>
          <a:effectLst>
            <a:softEdge rad="112500"/>
          </a:effectLst>
        </p:spPr>
      </p:pic>
      <p:grpSp>
        <p:nvGrpSpPr>
          <p:cNvPr id="24593" name="Group 20"/>
          <p:cNvGrpSpPr>
            <a:grpSpLocks/>
          </p:cNvGrpSpPr>
          <p:nvPr/>
        </p:nvGrpSpPr>
        <p:grpSpPr bwMode="auto">
          <a:xfrm>
            <a:off x="0" y="6248400"/>
            <a:ext cx="9144000" cy="457200"/>
            <a:chOff x="0" y="6248400"/>
            <a:chExt cx="9144000" cy="457200"/>
          </a:xfrm>
        </p:grpSpPr>
        <p:sp>
          <p:nvSpPr>
            <p:cNvPr id="22" name="Rounded Rectangle 21">
              <a:hlinkClick r:id="rId12" action="ppaction://hlinksldjump"/>
            </p:cNvPr>
            <p:cNvSpPr/>
            <p:nvPr/>
          </p:nvSpPr>
          <p:spPr>
            <a:xfrm>
              <a:off x="3429000" y="6248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23" name="TextBox 22">
              <a:hlinkClick r:id="rId13" action="ppaction://hlinksldjump"/>
            </p:cNvPr>
            <p:cNvSpPr txBox="1"/>
            <p:nvPr/>
          </p:nvSpPr>
          <p:spPr>
            <a:xfrm>
              <a:off x="0" y="62595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Back to ecosystems</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9"/>
          <p:cNvSpPr txBox="1">
            <a:spLocks noChangeArrowheads="1"/>
          </p:cNvSpPr>
          <p:nvPr/>
        </p:nvSpPr>
        <p:spPr bwMode="auto">
          <a:xfrm>
            <a:off x="0" y="1524000"/>
            <a:ext cx="9144000" cy="400050"/>
          </a:xfrm>
          <a:prstGeom prst="rect">
            <a:avLst/>
          </a:prstGeom>
          <a:noFill/>
          <a:ln w="9525">
            <a:noFill/>
            <a:miter lim="800000"/>
            <a:headEnd/>
            <a:tailEnd/>
          </a:ln>
        </p:spPr>
        <p:txBody>
          <a:bodyPr>
            <a:spAutoFit/>
          </a:bodyPr>
          <a:lstStyle/>
          <a:p>
            <a:pPr algn="ctr"/>
            <a:r>
              <a:rPr lang="en-US" sz="2000">
                <a:latin typeface="Calibri" pitchFamily="34" charset="0"/>
              </a:rPr>
              <a:t>Location: South America, Africa and Asia</a:t>
            </a:r>
          </a:p>
        </p:txBody>
      </p:sp>
      <p:grpSp>
        <p:nvGrpSpPr>
          <p:cNvPr id="26626" name="Group 8"/>
          <p:cNvGrpSpPr>
            <a:grpSpLocks/>
          </p:cNvGrpSpPr>
          <p:nvPr/>
        </p:nvGrpSpPr>
        <p:grpSpPr bwMode="auto">
          <a:xfrm>
            <a:off x="0" y="304800"/>
            <a:ext cx="9144000" cy="862013"/>
            <a:chOff x="0" y="685800"/>
            <a:chExt cx="9144000" cy="861774"/>
          </a:xfrm>
        </p:grpSpPr>
        <p:sp>
          <p:nvSpPr>
            <p:cNvPr id="7" name="Rectangle 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Rainforest Ecosystem</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26627" name="TextBox 8"/>
          <p:cNvSpPr txBox="1">
            <a:spLocks noChangeArrowheads="1"/>
          </p:cNvSpPr>
          <p:nvPr/>
        </p:nvSpPr>
        <p:spPr bwMode="auto">
          <a:xfrm>
            <a:off x="0" y="2133600"/>
            <a:ext cx="9144000" cy="400050"/>
          </a:xfrm>
          <a:prstGeom prst="rect">
            <a:avLst/>
          </a:prstGeom>
          <a:noFill/>
          <a:ln w="9525">
            <a:noFill/>
            <a:miter lim="800000"/>
            <a:headEnd/>
            <a:tailEnd/>
          </a:ln>
        </p:spPr>
        <p:txBody>
          <a:bodyPr>
            <a:spAutoFit/>
          </a:bodyPr>
          <a:lstStyle/>
          <a:p>
            <a:pPr algn="ctr"/>
            <a:r>
              <a:rPr lang="en-US" sz="2000">
                <a:latin typeface="Calibri" pitchFamily="34" charset="0"/>
              </a:rPr>
              <a:t>Climate: Very hot and humid. Rains an average of 80 inches each year!</a:t>
            </a:r>
          </a:p>
        </p:txBody>
      </p:sp>
      <p:sp>
        <p:nvSpPr>
          <p:cNvPr id="26628" name="TextBox 10"/>
          <p:cNvSpPr txBox="1">
            <a:spLocks noChangeArrowheads="1"/>
          </p:cNvSpPr>
          <p:nvPr/>
        </p:nvSpPr>
        <p:spPr bwMode="auto">
          <a:xfrm>
            <a:off x="0" y="2667000"/>
            <a:ext cx="9144000" cy="400050"/>
          </a:xfrm>
          <a:prstGeom prst="rect">
            <a:avLst/>
          </a:prstGeom>
          <a:noFill/>
          <a:ln w="9525">
            <a:noFill/>
            <a:miter lim="800000"/>
            <a:headEnd/>
            <a:tailEnd/>
          </a:ln>
        </p:spPr>
        <p:txBody>
          <a:bodyPr>
            <a:spAutoFit/>
          </a:bodyPr>
          <a:lstStyle/>
          <a:p>
            <a:pPr algn="ctr"/>
            <a:r>
              <a:rPr lang="en-US" sz="2000">
                <a:latin typeface="Calibri" pitchFamily="34" charset="0"/>
              </a:rPr>
              <a:t>Landscape:</a:t>
            </a:r>
          </a:p>
        </p:txBody>
      </p:sp>
      <p:sp>
        <p:nvSpPr>
          <p:cNvPr id="26629" name="TextBox 14"/>
          <p:cNvSpPr txBox="1">
            <a:spLocks noChangeArrowheads="1"/>
          </p:cNvSpPr>
          <p:nvPr/>
        </p:nvSpPr>
        <p:spPr bwMode="auto">
          <a:xfrm>
            <a:off x="0" y="4419600"/>
            <a:ext cx="9144000" cy="400050"/>
          </a:xfrm>
          <a:prstGeom prst="rect">
            <a:avLst/>
          </a:prstGeom>
          <a:noFill/>
          <a:ln w="9525">
            <a:noFill/>
            <a:miter lim="800000"/>
            <a:headEnd/>
            <a:tailEnd/>
          </a:ln>
        </p:spPr>
        <p:txBody>
          <a:bodyPr>
            <a:spAutoFit/>
          </a:bodyPr>
          <a:lstStyle/>
          <a:p>
            <a:pPr algn="ctr"/>
            <a:r>
              <a:rPr lang="en-US" sz="2000">
                <a:latin typeface="Calibri" pitchFamily="34" charset="0"/>
              </a:rPr>
              <a:t>Animals:</a:t>
            </a:r>
          </a:p>
        </p:txBody>
      </p:sp>
      <p:sp>
        <p:nvSpPr>
          <p:cNvPr id="26630" name="AutoShape 4" descr="http://www.nasa.gov/images/content/231290main_permafrostearth_HI.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26631" name="AutoShape 6" descr="http://www.nasa.gov/images/content/231290main_permafrostearth_HI.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onstantia" pitchFamily="18" charset="0"/>
            </a:endParaRPr>
          </a:p>
        </p:txBody>
      </p:sp>
      <p:sp>
        <p:nvSpPr>
          <p:cNvPr id="26632" name="AutoShape 8" descr="http://www.nasa.gov/images/content/231290main_permafrostearth_HI.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80898" name="Picture 2" descr="http://images-3.redbubble.net/img/art/size:large/view:main/391237-7-otways-rainforest.jpg"/>
          <p:cNvPicPr>
            <a:picLocks noChangeAspect="1" noChangeArrowheads="1"/>
          </p:cNvPicPr>
          <p:nvPr/>
        </p:nvPicPr>
        <p:blipFill>
          <a:blip r:embed="rId3" cstate="print"/>
          <a:srcRect/>
          <a:stretch>
            <a:fillRect/>
          </a:stretch>
        </p:blipFill>
        <p:spPr bwMode="auto">
          <a:xfrm>
            <a:off x="749301" y="2971800"/>
            <a:ext cx="1841499" cy="1371600"/>
          </a:xfrm>
          <a:prstGeom prst="rect">
            <a:avLst/>
          </a:prstGeom>
          <a:ln>
            <a:noFill/>
          </a:ln>
          <a:effectLst>
            <a:softEdge rad="112500"/>
          </a:effectLst>
        </p:spPr>
      </p:pic>
      <p:pic>
        <p:nvPicPr>
          <p:cNvPr id="80900" name="Picture 4" descr="http://www.jennifermarohasy.com/blog/archives/Daintree%20Rainforest.jpg"/>
          <p:cNvPicPr>
            <a:picLocks noChangeAspect="1" noChangeArrowheads="1"/>
          </p:cNvPicPr>
          <p:nvPr/>
        </p:nvPicPr>
        <p:blipFill>
          <a:blip r:embed="rId4" cstate="print"/>
          <a:srcRect/>
          <a:stretch>
            <a:fillRect/>
          </a:stretch>
        </p:blipFill>
        <p:spPr bwMode="auto">
          <a:xfrm>
            <a:off x="2654300" y="2971800"/>
            <a:ext cx="1841500" cy="1371600"/>
          </a:xfrm>
          <a:prstGeom prst="rect">
            <a:avLst/>
          </a:prstGeom>
          <a:ln>
            <a:noFill/>
          </a:ln>
          <a:effectLst>
            <a:softEdge rad="112500"/>
          </a:effectLst>
        </p:spPr>
      </p:pic>
      <p:pic>
        <p:nvPicPr>
          <p:cNvPr id="80902" name="Picture 6" descr="http://www.genkin.org/gallery/landscapes/forest-rainforest-waterfalls/auwf0035.jpg"/>
          <p:cNvPicPr>
            <a:picLocks noChangeAspect="1" noChangeArrowheads="1"/>
          </p:cNvPicPr>
          <p:nvPr/>
        </p:nvPicPr>
        <p:blipFill>
          <a:blip r:embed="rId5" cstate="print"/>
          <a:srcRect l="4948" t="33333" r="4330" b="5556"/>
          <a:stretch>
            <a:fillRect/>
          </a:stretch>
        </p:blipFill>
        <p:spPr bwMode="auto">
          <a:xfrm>
            <a:off x="4572000" y="2971800"/>
            <a:ext cx="1828800" cy="1371600"/>
          </a:xfrm>
          <a:prstGeom prst="rect">
            <a:avLst/>
          </a:prstGeom>
          <a:ln>
            <a:noFill/>
          </a:ln>
          <a:effectLst>
            <a:softEdge rad="112500"/>
          </a:effectLst>
        </p:spPr>
      </p:pic>
      <p:pic>
        <p:nvPicPr>
          <p:cNvPr id="80904" name="Picture 8" descr="http://kimsgalapagos.com/Personal%20pics/379%20sunrise%20over%20the%20rainforest.JPG"/>
          <p:cNvPicPr>
            <a:picLocks noChangeAspect="1" noChangeArrowheads="1"/>
          </p:cNvPicPr>
          <p:nvPr/>
        </p:nvPicPr>
        <p:blipFill>
          <a:blip r:embed="rId6" cstate="print"/>
          <a:srcRect/>
          <a:stretch>
            <a:fillRect/>
          </a:stretch>
        </p:blipFill>
        <p:spPr bwMode="auto">
          <a:xfrm>
            <a:off x="6477000" y="2971800"/>
            <a:ext cx="1828800" cy="1371600"/>
          </a:xfrm>
          <a:prstGeom prst="rect">
            <a:avLst/>
          </a:prstGeom>
          <a:ln>
            <a:noFill/>
          </a:ln>
          <a:effectLst>
            <a:softEdge rad="112500"/>
          </a:effectLst>
        </p:spPr>
      </p:pic>
      <p:pic>
        <p:nvPicPr>
          <p:cNvPr id="80906" name="Picture 10" descr="http://library.thinkquest.org/27507/Sloth4.jpg"/>
          <p:cNvPicPr>
            <a:picLocks noChangeAspect="1" noChangeArrowheads="1"/>
          </p:cNvPicPr>
          <p:nvPr/>
        </p:nvPicPr>
        <p:blipFill>
          <a:blip r:embed="rId7" cstate="print"/>
          <a:srcRect/>
          <a:stretch>
            <a:fillRect/>
          </a:stretch>
        </p:blipFill>
        <p:spPr bwMode="auto">
          <a:xfrm>
            <a:off x="749300" y="4724400"/>
            <a:ext cx="1841500" cy="1371600"/>
          </a:xfrm>
          <a:prstGeom prst="rect">
            <a:avLst/>
          </a:prstGeom>
          <a:ln>
            <a:noFill/>
          </a:ln>
          <a:effectLst>
            <a:softEdge rad="112500"/>
          </a:effectLst>
        </p:spPr>
      </p:pic>
      <p:pic>
        <p:nvPicPr>
          <p:cNvPr id="80908" name="Picture 12" descr="http://rainforest.montclair.edu/pwebrf/rainforest/Background/images/capuchin3.jpg"/>
          <p:cNvPicPr>
            <a:picLocks noChangeAspect="1" noChangeArrowheads="1"/>
          </p:cNvPicPr>
          <p:nvPr/>
        </p:nvPicPr>
        <p:blipFill>
          <a:blip r:embed="rId8" cstate="print"/>
          <a:srcRect b="28935"/>
          <a:stretch>
            <a:fillRect/>
          </a:stretch>
        </p:blipFill>
        <p:spPr bwMode="auto">
          <a:xfrm>
            <a:off x="2590800" y="4724400"/>
            <a:ext cx="1841500" cy="1371600"/>
          </a:xfrm>
          <a:prstGeom prst="rect">
            <a:avLst/>
          </a:prstGeom>
          <a:ln>
            <a:noFill/>
          </a:ln>
          <a:effectLst>
            <a:softEdge rad="112500"/>
          </a:effectLst>
        </p:spPr>
      </p:pic>
      <p:pic>
        <p:nvPicPr>
          <p:cNvPr id="80910" name="Picture 14" descr="http://www.thedailygreen.com/cm/thedailygreen/images/NX/rainforest-donation-gift-lg.jpg"/>
          <p:cNvPicPr>
            <a:picLocks noChangeAspect="1" noChangeArrowheads="1"/>
          </p:cNvPicPr>
          <p:nvPr/>
        </p:nvPicPr>
        <p:blipFill>
          <a:blip r:embed="rId9" cstate="print"/>
          <a:srcRect/>
          <a:stretch>
            <a:fillRect/>
          </a:stretch>
        </p:blipFill>
        <p:spPr bwMode="auto">
          <a:xfrm>
            <a:off x="4635500" y="4724400"/>
            <a:ext cx="1841500" cy="1371600"/>
          </a:xfrm>
          <a:prstGeom prst="rect">
            <a:avLst/>
          </a:prstGeom>
          <a:ln>
            <a:noFill/>
          </a:ln>
          <a:effectLst>
            <a:softEdge rad="112500"/>
          </a:effectLst>
        </p:spPr>
      </p:pic>
      <p:pic>
        <p:nvPicPr>
          <p:cNvPr id="80912" name="Picture 16" descr="http://www.brynmawr.edu/alumnae/images/travel/belize/jaguar.jpg"/>
          <p:cNvPicPr>
            <a:picLocks noChangeAspect="1" noChangeArrowheads="1"/>
          </p:cNvPicPr>
          <p:nvPr/>
        </p:nvPicPr>
        <p:blipFill>
          <a:blip r:embed="rId10" cstate="print"/>
          <a:srcRect t="23722" b="21611"/>
          <a:stretch>
            <a:fillRect/>
          </a:stretch>
        </p:blipFill>
        <p:spPr bwMode="auto">
          <a:xfrm>
            <a:off x="6553200" y="4724400"/>
            <a:ext cx="1841499" cy="1371600"/>
          </a:xfrm>
          <a:prstGeom prst="rect">
            <a:avLst/>
          </a:prstGeom>
          <a:ln>
            <a:noFill/>
          </a:ln>
          <a:effectLst>
            <a:softEdge rad="112500"/>
          </a:effectLst>
        </p:spPr>
      </p:pic>
      <p:grpSp>
        <p:nvGrpSpPr>
          <p:cNvPr id="26641" name="Group 20"/>
          <p:cNvGrpSpPr>
            <a:grpSpLocks/>
          </p:cNvGrpSpPr>
          <p:nvPr/>
        </p:nvGrpSpPr>
        <p:grpSpPr bwMode="auto">
          <a:xfrm>
            <a:off x="0" y="6248400"/>
            <a:ext cx="9144000" cy="457200"/>
            <a:chOff x="0" y="6248400"/>
            <a:chExt cx="9144000" cy="457200"/>
          </a:xfrm>
        </p:grpSpPr>
        <p:sp>
          <p:nvSpPr>
            <p:cNvPr id="22" name="Rounded Rectangle 21">
              <a:hlinkClick r:id="rId11" action="ppaction://hlinksldjump"/>
            </p:cNvPr>
            <p:cNvSpPr/>
            <p:nvPr/>
          </p:nvSpPr>
          <p:spPr>
            <a:xfrm>
              <a:off x="3429000" y="6248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23" name="TextBox 22">
              <a:hlinkClick r:id="rId12" action="ppaction://hlinksldjump"/>
            </p:cNvPr>
            <p:cNvSpPr txBox="1"/>
            <p:nvPr/>
          </p:nvSpPr>
          <p:spPr>
            <a:xfrm>
              <a:off x="0" y="62595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Back to ecosystems</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9"/>
          <p:cNvSpPr txBox="1">
            <a:spLocks noChangeArrowheads="1"/>
          </p:cNvSpPr>
          <p:nvPr/>
        </p:nvSpPr>
        <p:spPr bwMode="auto">
          <a:xfrm>
            <a:off x="0" y="1524000"/>
            <a:ext cx="9144000" cy="400050"/>
          </a:xfrm>
          <a:prstGeom prst="rect">
            <a:avLst/>
          </a:prstGeom>
          <a:noFill/>
          <a:ln w="9525">
            <a:noFill/>
            <a:miter lim="800000"/>
            <a:headEnd/>
            <a:tailEnd/>
          </a:ln>
        </p:spPr>
        <p:txBody>
          <a:bodyPr>
            <a:spAutoFit/>
          </a:bodyPr>
          <a:lstStyle/>
          <a:p>
            <a:pPr algn="ctr"/>
            <a:r>
              <a:rPr lang="en-US" sz="2000">
                <a:latin typeface="Calibri" pitchFamily="34" charset="0"/>
              </a:rPr>
              <a:t>Location: North America, Europe, Asia and Australia</a:t>
            </a:r>
          </a:p>
        </p:txBody>
      </p:sp>
      <p:grpSp>
        <p:nvGrpSpPr>
          <p:cNvPr id="28674" name="Group 8"/>
          <p:cNvGrpSpPr>
            <a:grpSpLocks/>
          </p:cNvGrpSpPr>
          <p:nvPr/>
        </p:nvGrpSpPr>
        <p:grpSpPr bwMode="auto">
          <a:xfrm>
            <a:off x="0" y="304800"/>
            <a:ext cx="9144000" cy="862013"/>
            <a:chOff x="0" y="685800"/>
            <a:chExt cx="9144000" cy="861774"/>
          </a:xfrm>
        </p:grpSpPr>
        <p:sp>
          <p:nvSpPr>
            <p:cNvPr id="7" name="Rectangle 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Temperate Ecosystem</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28675" name="TextBox 8"/>
          <p:cNvSpPr txBox="1">
            <a:spLocks noChangeArrowheads="1"/>
          </p:cNvSpPr>
          <p:nvPr/>
        </p:nvSpPr>
        <p:spPr bwMode="auto">
          <a:xfrm>
            <a:off x="0" y="2133600"/>
            <a:ext cx="9144000" cy="400050"/>
          </a:xfrm>
          <a:prstGeom prst="rect">
            <a:avLst/>
          </a:prstGeom>
          <a:noFill/>
          <a:ln w="9525">
            <a:noFill/>
            <a:miter lim="800000"/>
            <a:headEnd/>
            <a:tailEnd/>
          </a:ln>
        </p:spPr>
        <p:txBody>
          <a:bodyPr>
            <a:spAutoFit/>
          </a:bodyPr>
          <a:lstStyle/>
          <a:p>
            <a:pPr algn="ctr"/>
            <a:r>
              <a:rPr lang="en-US" sz="2000">
                <a:latin typeface="Calibri" pitchFamily="34" charset="0"/>
              </a:rPr>
              <a:t>Climate: Warm/hot summers and cool/cold winters. Average rain and snow.</a:t>
            </a:r>
          </a:p>
        </p:txBody>
      </p:sp>
      <p:sp>
        <p:nvSpPr>
          <p:cNvPr id="28676" name="TextBox 10"/>
          <p:cNvSpPr txBox="1">
            <a:spLocks noChangeArrowheads="1"/>
          </p:cNvSpPr>
          <p:nvPr/>
        </p:nvSpPr>
        <p:spPr bwMode="auto">
          <a:xfrm>
            <a:off x="0" y="2667000"/>
            <a:ext cx="9144000" cy="400050"/>
          </a:xfrm>
          <a:prstGeom prst="rect">
            <a:avLst/>
          </a:prstGeom>
          <a:noFill/>
          <a:ln w="9525">
            <a:noFill/>
            <a:miter lim="800000"/>
            <a:headEnd/>
            <a:tailEnd/>
          </a:ln>
        </p:spPr>
        <p:txBody>
          <a:bodyPr>
            <a:spAutoFit/>
          </a:bodyPr>
          <a:lstStyle/>
          <a:p>
            <a:pPr algn="ctr"/>
            <a:r>
              <a:rPr lang="en-US" sz="2000">
                <a:latin typeface="Calibri" pitchFamily="34" charset="0"/>
              </a:rPr>
              <a:t>Landscape:</a:t>
            </a:r>
          </a:p>
        </p:txBody>
      </p:sp>
      <p:sp>
        <p:nvSpPr>
          <p:cNvPr id="28677" name="TextBox 14"/>
          <p:cNvSpPr txBox="1">
            <a:spLocks noChangeArrowheads="1"/>
          </p:cNvSpPr>
          <p:nvPr/>
        </p:nvSpPr>
        <p:spPr bwMode="auto">
          <a:xfrm>
            <a:off x="0" y="4419600"/>
            <a:ext cx="9144000" cy="400050"/>
          </a:xfrm>
          <a:prstGeom prst="rect">
            <a:avLst/>
          </a:prstGeom>
          <a:noFill/>
          <a:ln w="9525">
            <a:noFill/>
            <a:miter lim="800000"/>
            <a:headEnd/>
            <a:tailEnd/>
          </a:ln>
        </p:spPr>
        <p:txBody>
          <a:bodyPr>
            <a:spAutoFit/>
          </a:bodyPr>
          <a:lstStyle/>
          <a:p>
            <a:pPr algn="ctr"/>
            <a:r>
              <a:rPr lang="en-US" sz="2000">
                <a:latin typeface="Calibri" pitchFamily="34" charset="0"/>
              </a:rPr>
              <a:t>Animals:</a:t>
            </a:r>
          </a:p>
        </p:txBody>
      </p:sp>
      <p:sp>
        <p:nvSpPr>
          <p:cNvPr id="28678" name="AutoShape 4" descr="http://www.nasa.gov/images/content/231290main_permafrostearth_HI.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28679" name="AutoShape 6" descr="http://www.nasa.gov/images/content/231290main_permafrostearth_HI.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onstantia" pitchFamily="18" charset="0"/>
            </a:endParaRPr>
          </a:p>
        </p:txBody>
      </p:sp>
      <p:sp>
        <p:nvSpPr>
          <p:cNvPr id="28680" name="AutoShape 8" descr="http://www.nasa.gov/images/content/231290main_permafrostearth_HI.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78850" name="Picture 2" descr="http://accad.osu.edu/womenandtech/2009/researchpages/images/white_tailed_deer_buck2.jpg"/>
          <p:cNvPicPr>
            <a:picLocks noChangeAspect="1" noChangeArrowheads="1"/>
          </p:cNvPicPr>
          <p:nvPr/>
        </p:nvPicPr>
        <p:blipFill>
          <a:blip r:embed="rId3" cstate="print"/>
          <a:srcRect b="17824"/>
          <a:stretch>
            <a:fillRect/>
          </a:stretch>
        </p:blipFill>
        <p:spPr bwMode="auto">
          <a:xfrm>
            <a:off x="762000" y="4724400"/>
            <a:ext cx="1841500" cy="1371600"/>
          </a:xfrm>
          <a:prstGeom prst="rect">
            <a:avLst/>
          </a:prstGeom>
          <a:ln>
            <a:noFill/>
          </a:ln>
          <a:effectLst>
            <a:softEdge rad="112500"/>
          </a:effectLst>
        </p:spPr>
      </p:pic>
      <p:pic>
        <p:nvPicPr>
          <p:cNvPr id="78852" name="Picture 4" descr="http://www.huntington.edu/thornhill/images/wildlifephotos/mammals/skunk.jpg"/>
          <p:cNvPicPr>
            <a:picLocks noChangeAspect="1" noChangeArrowheads="1"/>
          </p:cNvPicPr>
          <p:nvPr/>
        </p:nvPicPr>
        <p:blipFill>
          <a:blip r:embed="rId4" cstate="print"/>
          <a:srcRect/>
          <a:stretch>
            <a:fillRect/>
          </a:stretch>
        </p:blipFill>
        <p:spPr bwMode="auto">
          <a:xfrm>
            <a:off x="2667000" y="4724400"/>
            <a:ext cx="1917700" cy="1371600"/>
          </a:xfrm>
          <a:prstGeom prst="rect">
            <a:avLst/>
          </a:prstGeom>
          <a:ln>
            <a:noFill/>
          </a:ln>
          <a:effectLst>
            <a:softEdge rad="112500"/>
          </a:effectLst>
        </p:spPr>
      </p:pic>
      <p:pic>
        <p:nvPicPr>
          <p:cNvPr id="78854" name="Picture 6" descr="http://www.loomcom.com/raccoons/gallery/jpegs/raccoon1.jpg"/>
          <p:cNvPicPr>
            <a:picLocks noChangeAspect="1" noChangeArrowheads="1"/>
          </p:cNvPicPr>
          <p:nvPr/>
        </p:nvPicPr>
        <p:blipFill>
          <a:blip r:embed="rId5" cstate="print"/>
          <a:srcRect/>
          <a:stretch>
            <a:fillRect/>
          </a:stretch>
        </p:blipFill>
        <p:spPr bwMode="auto">
          <a:xfrm>
            <a:off x="4572000" y="4724400"/>
            <a:ext cx="1828800" cy="1371600"/>
          </a:xfrm>
          <a:prstGeom prst="rect">
            <a:avLst/>
          </a:prstGeom>
          <a:ln>
            <a:noFill/>
          </a:ln>
          <a:effectLst>
            <a:softEdge rad="112500"/>
          </a:effectLst>
        </p:spPr>
      </p:pic>
      <p:pic>
        <p:nvPicPr>
          <p:cNvPr id="78858" name="Picture 10" descr="http://mayo.personcounty.net/Wildlife%20Page/Red%20Tail%20Hawk.jpg"/>
          <p:cNvPicPr>
            <a:picLocks noChangeAspect="1" noChangeArrowheads="1"/>
          </p:cNvPicPr>
          <p:nvPr/>
        </p:nvPicPr>
        <p:blipFill>
          <a:blip r:embed="rId6" cstate="print"/>
          <a:srcRect t="-5556" b="11111"/>
          <a:stretch>
            <a:fillRect/>
          </a:stretch>
        </p:blipFill>
        <p:spPr bwMode="auto">
          <a:xfrm>
            <a:off x="6400800" y="4648200"/>
            <a:ext cx="1949824" cy="1371600"/>
          </a:xfrm>
          <a:prstGeom prst="rect">
            <a:avLst/>
          </a:prstGeom>
          <a:ln>
            <a:noFill/>
          </a:ln>
          <a:effectLst>
            <a:softEdge rad="112500"/>
          </a:effectLst>
        </p:spPr>
      </p:pic>
      <p:pic>
        <p:nvPicPr>
          <p:cNvPr id="78860" name="Picture 12" descr="http://www.expedition360.com/australia_lessons_environmental/mitchell_river_banks.jpg"/>
          <p:cNvPicPr>
            <a:picLocks noChangeAspect="1" noChangeArrowheads="1"/>
          </p:cNvPicPr>
          <p:nvPr/>
        </p:nvPicPr>
        <p:blipFill>
          <a:blip r:embed="rId7" cstate="print"/>
          <a:srcRect/>
          <a:stretch>
            <a:fillRect/>
          </a:stretch>
        </p:blipFill>
        <p:spPr bwMode="auto">
          <a:xfrm>
            <a:off x="760716" y="2971800"/>
            <a:ext cx="1830084" cy="1371600"/>
          </a:xfrm>
          <a:prstGeom prst="rect">
            <a:avLst/>
          </a:prstGeom>
          <a:ln>
            <a:noFill/>
          </a:ln>
          <a:effectLst>
            <a:softEdge rad="112500"/>
          </a:effectLst>
        </p:spPr>
      </p:pic>
      <p:pic>
        <p:nvPicPr>
          <p:cNvPr id="78862" name="Picture 14" descr="http://media-2.web.britannica.com/eb-media/00/114500-004-FD8FDDD8.jpg"/>
          <p:cNvPicPr>
            <a:picLocks noChangeAspect="1" noChangeArrowheads="1"/>
          </p:cNvPicPr>
          <p:nvPr/>
        </p:nvPicPr>
        <p:blipFill>
          <a:blip r:embed="rId8" cstate="print"/>
          <a:srcRect/>
          <a:stretch>
            <a:fillRect/>
          </a:stretch>
        </p:blipFill>
        <p:spPr bwMode="auto">
          <a:xfrm>
            <a:off x="4559301" y="2971800"/>
            <a:ext cx="1917699" cy="1371600"/>
          </a:xfrm>
          <a:prstGeom prst="rect">
            <a:avLst/>
          </a:prstGeom>
          <a:ln>
            <a:noFill/>
          </a:ln>
          <a:effectLst>
            <a:softEdge rad="112500"/>
          </a:effectLst>
        </p:spPr>
      </p:pic>
      <p:pic>
        <p:nvPicPr>
          <p:cNvPr id="78864" name="Picture 16" descr="http://www.tjhsst.edu/~dhyatt/fall/fall7.jpg"/>
          <p:cNvPicPr>
            <a:picLocks noChangeAspect="1" noChangeArrowheads="1"/>
          </p:cNvPicPr>
          <p:nvPr/>
        </p:nvPicPr>
        <p:blipFill>
          <a:blip r:embed="rId9" cstate="print"/>
          <a:srcRect/>
          <a:stretch>
            <a:fillRect/>
          </a:stretch>
        </p:blipFill>
        <p:spPr bwMode="auto">
          <a:xfrm>
            <a:off x="2654301" y="2971800"/>
            <a:ext cx="1917699" cy="1371600"/>
          </a:xfrm>
          <a:prstGeom prst="rect">
            <a:avLst/>
          </a:prstGeom>
          <a:ln>
            <a:noFill/>
          </a:ln>
          <a:effectLst>
            <a:softEdge rad="112500"/>
          </a:effectLst>
        </p:spPr>
      </p:pic>
      <p:pic>
        <p:nvPicPr>
          <p:cNvPr id="78866" name="Picture 18" descr="http://www.stockpix.com/image/2924.jpg"/>
          <p:cNvPicPr>
            <a:picLocks noChangeAspect="1" noChangeArrowheads="1"/>
          </p:cNvPicPr>
          <p:nvPr/>
        </p:nvPicPr>
        <p:blipFill>
          <a:blip r:embed="rId10" cstate="print"/>
          <a:srcRect/>
          <a:stretch>
            <a:fillRect/>
          </a:stretch>
        </p:blipFill>
        <p:spPr bwMode="auto">
          <a:xfrm>
            <a:off x="6477000" y="2971800"/>
            <a:ext cx="1917700" cy="1371600"/>
          </a:xfrm>
          <a:prstGeom prst="rect">
            <a:avLst/>
          </a:prstGeom>
          <a:ln>
            <a:noFill/>
          </a:ln>
          <a:effectLst>
            <a:softEdge rad="112500"/>
          </a:effectLst>
        </p:spPr>
      </p:pic>
      <p:grpSp>
        <p:nvGrpSpPr>
          <p:cNvPr id="28689" name="Group 20"/>
          <p:cNvGrpSpPr>
            <a:grpSpLocks/>
          </p:cNvGrpSpPr>
          <p:nvPr/>
        </p:nvGrpSpPr>
        <p:grpSpPr bwMode="auto">
          <a:xfrm>
            <a:off x="0" y="6248400"/>
            <a:ext cx="9144000" cy="457200"/>
            <a:chOff x="0" y="6248400"/>
            <a:chExt cx="9144000" cy="457200"/>
          </a:xfrm>
        </p:grpSpPr>
        <p:sp>
          <p:nvSpPr>
            <p:cNvPr id="22" name="Rounded Rectangle 21">
              <a:hlinkClick r:id="rId11" action="ppaction://hlinksldjump"/>
            </p:cNvPr>
            <p:cNvSpPr/>
            <p:nvPr/>
          </p:nvSpPr>
          <p:spPr>
            <a:xfrm>
              <a:off x="3429000" y="6248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endParaRPr lang="en-US"/>
            </a:p>
          </p:txBody>
        </p:sp>
        <p:sp>
          <p:nvSpPr>
            <p:cNvPr id="23" name="TextBox 22">
              <a:hlinkClick r:id="rId12" action="ppaction://hlinksldjump"/>
            </p:cNvPr>
            <p:cNvSpPr txBox="1"/>
            <p:nvPr/>
          </p:nvSpPr>
          <p:spPr>
            <a:xfrm>
              <a:off x="0" y="6259513"/>
              <a:ext cx="9144000" cy="369887"/>
            </a:xfrm>
            <a:prstGeom prst="rect">
              <a:avLst/>
            </a:prstGeom>
            <a:noFill/>
          </p:spPr>
          <p:txBody>
            <a:bodyPr>
              <a:spAutoFit/>
            </a:bodyPr>
            <a:lstStyle/>
            <a:p>
              <a:pPr algn="ctr" fontAlgn="auto">
                <a:spcBef>
                  <a:spcPts val="0"/>
                </a:spcBef>
                <a:spcAft>
                  <a:spcPts val="0"/>
                </a:spcAft>
                <a:defRPr/>
              </a:pPr>
              <a:r>
                <a:rPr lang="en-US" b="1" dirty="0">
                  <a:effectLst>
                    <a:outerShdw blurRad="50800" dist="38100" dir="2700000" algn="tl" rotWithShape="0">
                      <a:prstClr val="black">
                        <a:alpha val="40000"/>
                      </a:prstClr>
                    </a:outerShdw>
                  </a:effectLst>
                  <a:latin typeface="+mn-lt"/>
                </a:rPr>
                <a:t>Back to ecosystems</a:t>
              </a:r>
              <a:endParaRPr lang="en-US" b="1" dirty="0">
                <a:effectLst>
                  <a:outerShdw blurRad="50800" dist="38100" dir="2700000" algn="tl" rotWithShape="0">
                    <a:prstClr val="black">
                      <a:alpha val="40000"/>
                    </a:prstClr>
                  </a:outerShdw>
                </a:effectLst>
                <a:latin typeface="+mn-lt"/>
              </a:endParaRPr>
            </a:p>
          </p:txBody>
        </p:sp>
      </p:gr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9"/>
          <p:cNvSpPr txBox="1">
            <a:spLocks noChangeArrowheads="1"/>
          </p:cNvSpPr>
          <p:nvPr/>
        </p:nvSpPr>
        <p:spPr bwMode="auto">
          <a:xfrm>
            <a:off x="0" y="3048000"/>
            <a:ext cx="9144000" cy="400050"/>
          </a:xfrm>
          <a:prstGeom prst="rect">
            <a:avLst/>
          </a:prstGeom>
          <a:noFill/>
          <a:ln w="9525">
            <a:noFill/>
            <a:miter lim="800000"/>
            <a:headEnd/>
            <a:tailEnd/>
          </a:ln>
        </p:spPr>
        <p:txBody>
          <a:bodyPr>
            <a:spAutoFit/>
          </a:bodyPr>
          <a:lstStyle/>
          <a:p>
            <a:pPr algn="ctr"/>
            <a:r>
              <a:rPr lang="en-US" sz="2000">
                <a:latin typeface="Calibri" pitchFamily="34" charset="0"/>
              </a:rPr>
              <a:t>Which ecosystem has warm/hot summers and cool/cold winters?</a:t>
            </a:r>
          </a:p>
        </p:txBody>
      </p:sp>
      <p:sp>
        <p:nvSpPr>
          <p:cNvPr id="30722" name="TextBox 11">
            <a:hlinkClick r:id="rId3" action="ppaction://hlinksldjump"/>
          </p:cNvPr>
          <p:cNvSpPr txBox="1">
            <a:spLocks noChangeArrowheads="1"/>
          </p:cNvSpPr>
          <p:nvPr/>
        </p:nvSpPr>
        <p:spPr bwMode="auto">
          <a:xfrm>
            <a:off x="0" y="3886200"/>
            <a:ext cx="9144000" cy="369888"/>
          </a:xfrm>
          <a:prstGeom prst="rect">
            <a:avLst/>
          </a:prstGeom>
          <a:noFill/>
          <a:ln w="9525">
            <a:noFill/>
            <a:miter lim="800000"/>
            <a:headEnd/>
            <a:tailEnd/>
          </a:ln>
        </p:spPr>
        <p:txBody>
          <a:bodyPr>
            <a:spAutoFit/>
          </a:bodyPr>
          <a:lstStyle/>
          <a:p>
            <a:pPr algn="ctr"/>
            <a:r>
              <a:rPr lang="en-US">
                <a:latin typeface="Calibri" pitchFamily="34" charset="0"/>
              </a:rPr>
              <a:t>A. Temperate ecosystem</a:t>
            </a:r>
          </a:p>
        </p:txBody>
      </p:sp>
      <p:sp>
        <p:nvSpPr>
          <p:cNvPr id="30723" name="TextBox 13">
            <a:hlinkClick r:id="rId4" action="ppaction://hlinksldjump"/>
          </p:cNvPr>
          <p:cNvSpPr txBox="1">
            <a:spLocks noChangeArrowheads="1"/>
          </p:cNvSpPr>
          <p:nvPr/>
        </p:nvSpPr>
        <p:spPr bwMode="auto">
          <a:xfrm>
            <a:off x="0" y="4800600"/>
            <a:ext cx="9144000" cy="369888"/>
          </a:xfrm>
          <a:prstGeom prst="rect">
            <a:avLst/>
          </a:prstGeom>
          <a:noFill/>
          <a:ln w="9525">
            <a:noFill/>
            <a:miter lim="800000"/>
            <a:headEnd/>
            <a:tailEnd/>
          </a:ln>
        </p:spPr>
        <p:txBody>
          <a:bodyPr>
            <a:spAutoFit/>
          </a:bodyPr>
          <a:lstStyle/>
          <a:p>
            <a:pPr algn="ctr"/>
            <a:r>
              <a:rPr lang="en-US">
                <a:latin typeface="Calibri" pitchFamily="34" charset="0"/>
              </a:rPr>
              <a:t>C. Grassland savanna ecosystem</a:t>
            </a:r>
          </a:p>
        </p:txBody>
      </p:sp>
      <p:grpSp>
        <p:nvGrpSpPr>
          <p:cNvPr id="30724" name="Group 15"/>
          <p:cNvGrpSpPr>
            <a:grpSpLocks/>
          </p:cNvGrpSpPr>
          <p:nvPr/>
        </p:nvGrpSpPr>
        <p:grpSpPr bwMode="auto">
          <a:xfrm>
            <a:off x="0" y="1371600"/>
            <a:ext cx="9144000" cy="862013"/>
            <a:chOff x="0" y="685800"/>
            <a:chExt cx="9144000" cy="861774"/>
          </a:xfrm>
        </p:grpSpPr>
        <p:sp>
          <p:nvSpPr>
            <p:cNvPr id="17" name="Rectangle 16"/>
            <p:cNvSpPr/>
            <p:nvPr/>
          </p:nvSpPr>
          <p:spPr>
            <a:xfrm>
              <a:off x="0" y="761979"/>
              <a:ext cx="9144000" cy="76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0" y="685800"/>
              <a:ext cx="9144000" cy="861774"/>
            </a:xfrm>
            <a:prstGeom prst="rect">
              <a:avLst/>
            </a:prstGeom>
            <a:noFill/>
          </p:spPr>
          <p:txBody>
            <a:bodyPr>
              <a:spAutoFit/>
            </a:bodyPr>
            <a:lstStyle/>
            <a:p>
              <a:pPr algn="ctr" fontAlgn="auto">
                <a:spcBef>
                  <a:spcPts val="0"/>
                </a:spcBef>
                <a:spcAft>
                  <a:spcPts val="0"/>
                </a:spcAft>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30725" name="TextBox 8">
            <a:hlinkClick r:id="rId4" action="ppaction://hlinksldjump"/>
          </p:cNvPr>
          <p:cNvSpPr txBox="1">
            <a:spLocks noChangeArrowheads="1"/>
          </p:cNvSpPr>
          <p:nvPr/>
        </p:nvSpPr>
        <p:spPr bwMode="auto">
          <a:xfrm>
            <a:off x="0" y="4354513"/>
            <a:ext cx="9144000" cy="369887"/>
          </a:xfrm>
          <a:prstGeom prst="rect">
            <a:avLst/>
          </a:prstGeom>
          <a:noFill/>
          <a:ln w="9525">
            <a:noFill/>
            <a:miter lim="800000"/>
            <a:headEnd/>
            <a:tailEnd/>
          </a:ln>
        </p:spPr>
        <p:txBody>
          <a:bodyPr>
            <a:spAutoFit/>
          </a:bodyPr>
          <a:lstStyle/>
          <a:p>
            <a:pPr algn="ctr"/>
            <a:r>
              <a:rPr lang="en-US">
                <a:latin typeface="Calibri" pitchFamily="34" charset="0"/>
              </a:rPr>
              <a:t>B. Rainforest ecosystem</a:t>
            </a:r>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2660</TotalTime>
  <Words>648</Words>
  <Application>Microsoft Office PowerPoint</Application>
  <PresentationFormat>On-screen Show (4:3)</PresentationFormat>
  <Paragraphs>141</Paragraphs>
  <Slides>39</Slides>
  <Notes>39</Notes>
  <HiddenSlides>0</HiddenSlides>
  <MMClips>0</MMClips>
  <ScaleCrop>false</ScaleCrop>
  <HeadingPairs>
    <vt:vector size="6" baseType="variant">
      <vt:variant>
        <vt:lpstr>Fonts Used</vt:lpstr>
      </vt:variant>
      <vt:variant>
        <vt:i4>4</vt:i4>
      </vt:variant>
      <vt:variant>
        <vt:lpstr>Design Template</vt:lpstr>
      </vt:variant>
      <vt:variant>
        <vt:i4>6</vt:i4>
      </vt:variant>
      <vt:variant>
        <vt:lpstr>Slide Titles</vt:lpstr>
      </vt:variant>
      <vt:variant>
        <vt:i4>39</vt:i4>
      </vt:variant>
    </vt:vector>
  </HeadingPairs>
  <TitlesOfParts>
    <vt:vector size="49" baseType="lpstr">
      <vt:lpstr>Constantia</vt:lpstr>
      <vt:lpstr>Arial</vt:lpstr>
      <vt:lpstr>Wingdings 2</vt:lpstr>
      <vt:lpstr>Calibri</vt:lpstr>
      <vt:lpstr>Paper</vt:lpstr>
      <vt:lpstr>Paper</vt:lpstr>
      <vt:lpstr>Paper</vt:lpstr>
      <vt:lpstr>Paper</vt:lpstr>
      <vt:lpstr>Paper</vt: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Lindsay Wasik</dc:creator>
  <cp:lastModifiedBy>Chris Thelen</cp:lastModifiedBy>
  <cp:revision>61</cp:revision>
  <dcterms:created xsi:type="dcterms:W3CDTF">2009-11-04T15:29:28Z</dcterms:created>
  <dcterms:modified xsi:type="dcterms:W3CDTF">2012-10-22T01:00:14Z</dcterms:modified>
</cp:coreProperties>
</file>